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69" r:id="rId3"/>
    <p:sldId id="273" r:id="rId4"/>
    <p:sldId id="294" r:id="rId5"/>
    <p:sldId id="263" r:id="rId6"/>
    <p:sldId id="270" r:id="rId7"/>
    <p:sldId id="272" r:id="rId8"/>
    <p:sldId id="265" r:id="rId9"/>
    <p:sldId id="274" r:id="rId10"/>
    <p:sldId id="267" r:id="rId11"/>
    <p:sldId id="271" r:id="rId12"/>
    <p:sldId id="281" r:id="rId13"/>
    <p:sldId id="293" r:id="rId14"/>
    <p:sldId id="268" r:id="rId15"/>
    <p:sldId id="279" r:id="rId16"/>
    <p:sldId id="280" r:id="rId17"/>
    <p:sldId id="295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60"/>
  </p:normalViewPr>
  <p:slideViewPr>
    <p:cSldViewPr>
      <p:cViewPr varScale="1">
        <p:scale>
          <a:sx n="110" d="100"/>
          <a:sy n="110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A8AB4-764B-420F-A715-47CC53B78432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F0C95-BBC5-4DB8-87C8-78B14FFA0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4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0C95-BBC5-4DB8-87C8-78B14FFA0DC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3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0C95-BBC5-4DB8-87C8-78B14FFA0DC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40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A3A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Вопросы на повторение</a:t>
            </a:r>
            <a:endParaRPr lang="ru-RU" dirty="0">
              <a:solidFill>
                <a:srgbClr val="3A3A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600200"/>
            <a:ext cx="618650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Что такое логика?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Что такое алгебра логики?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Высказывание – это..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Назовите логические операции.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Назовите логические элементы.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Как построить таблицу истинности сложного высказывания?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500306"/>
            <a:ext cx="1174727" cy="139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3A3AF0"/>
                </a:solidFill>
                <a:latin typeface="Monotype Corsiva" pitchFamily="66" charset="0"/>
              </a:rPr>
              <a:t>ЗАДАЧА 2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2" r="-4585"/>
          <a:stretch/>
        </p:blipFill>
        <p:spPr bwMode="auto">
          <a:xfrm>
            <a:off x="13707" y="1071546"/>
            <a:ext cx="9130293" cy="463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1754"/>
          <a:stretch>
            <a:fillRect/>
          </a:stretch>
        </p:blipFill>
        <p:spPr bwMode="auto">
          <a:xfrm>
            <a:off x="4643438" y="3857628"/>
            <a:ext cx="4071966" cy="271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929322" y="1643050"/>
          <a:ext cx="2643207" cy="22145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65886"/>
                <a:gridCol w="896252"/>
                <a:gridCol w="881069"/>
              </a:tblGrid>
              <a:tr h="6910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61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61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24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3660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Решение задач средствами алгебры логики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4525963"/>
          </a:xfrm>
        </p:spPr>
        <p:txBody>
          <a:bodyPr>
            <a:normAutofit/>
          </a:bodyPr>
          <a:lstStyle/>
          <a:p>
            <a:pPr marL="609600" indent="-609600" algn="ctr">
              <a:buFontTx/>
              <a:buNone/>
            </a:pPr>
            <a:r>
              <a:rPr lang="ru-RU" sz="3600" dirty="0">
                <a:latin typeface="Monotype Corsiva" pitchFamily="66" charset="0"/>
              </a:rPr>
              <a:t>Схема решения:</a:t>
            </a:r>
          </a:p>
          <a:p>
            <a:pPr marL="609600" indent="-609600">
              <a:buFontTx/>
              <a:buAutoNum type="arabicPeriod"/>
            </a:pPr>
            <a:r>
              <a:rPr lang="ru-RU" sz="3600" dirty="0">
                <a:latin typeface="Monotype Corsiva" pitchFamily="66" charset="0"/>
              </a:rPr>
              <a:t>Изучается условие задачи</a:t>
            </a:r>
          </a:p>
          <a:p>
            <a:pPr marL="609600" indent="-609600">
              <a:buFontTx/>
              <a:buAutoNum type="arabicPeriod"/>
            </a:pPr>
            <a:r>
              <a:rPr lang="ru-RU" sz="3600" dirty="0">
                <a:latin typeface="Monotype Corsiva" pitchFamily="66" charset="0"/>
              </a:rPr>
              <a:t>Вводится система обозначений</a:t>
            </a:r>
          </a:p>
          <a:p>
            <a:pPr marL="609600" indent="-609600">
              <a:buFontTx/>
              <a:buAutoNum type="arabicPeriod"/>
            </a:pPr>
            <a:r>
              <a:rPr lang="ru-RU" sz="3600" dirty="0">
                <a:latin typeface="Monotype Corsiva" pitchFamily="66" charset="0"/>
              </a:rPr>
              <a:t>Составляется логическая формула</a:t>
            </a:r>
          </a:p>
          <a:p>
            <a:pPr marL="609600" indent="-609600">
              <a:buFontTx/>
              <a:buAutoNum type="arabicPeriod"/>
            </a:pPr>
            <a:r>
              <a:rPr lang="ru-RU" sz="3600" dirty="0">
                <a:latin typeface="Monotype Corsiva" pitchFamily="66" charset="0"/>
              </a:rPr>
              <a:t>Определяется значения логической формулы</a:t>
            </a:r>
          </a:p>
        </p:txBody>
      </p:sp>
    </p:spTree>
    <p:extLst>
      <p:ext uri="{BB962C8B-B14F-4D97-AF65-F5344CB8AC3E}">
        <p14:creationId xmlns:p14="http://schemas.microsoft.com/office/powerpoint/2010/main" val="4661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Kcy;&amp;acy;&amp;rcy;&amp;tcy;&amp;icy;&amp;ncy;&amp;kcy;&amp;icy; &amp;pcy;&amp;ocy; &amp;zcy;&amp;acy;&amp;pcy;&amp;rcy;&amp;ocy;&amp;scy;&amp;ucy; &amp;kcy;&amp;acy;&amp;rcy;&amp;tcy;&amp;icy;&amp;ncy;&amp;kcy;&amp;icy; &amp;ncy;&amp;acy;&amp;gcy;&amp;rcy;&amp;acy;&amp;zhcy;&amp;dcy;&amp;iecy;&amp;ncy;&amp;icy;&amp;iecy;  &amp;pcy;&amp;ocy;&amp;bcy;&amp;iecy;&amp;dcy;&amp;icy;&amp;tcy;&amp;iecy;&amp;lcy;&amp;iecy;&amp;jcy;"/>
          <p:cNvPicPr>
            <a:picLocks noChangeAspect="1" noChangeArrowheads="1"/>
          </p:cNvPicPr>
          <p:nvPr/>
        </p:nvPicPr>
        <p:blipFill>
          <a:blip r:embed="rId3"/>
          <a:srcRect r="1583" b="7894"/>
          <a:stretch>
            <a:fillRect/>
          </a:stretch>
        </p:blipFill>
        <p:spPr bwMode="auto">
          <a:xfrm>
            <a:off x="4214810" y="3929066"/>
            <a:ext cx="2584524" cy="24954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3A3AF0"/>
                </a:solidFill>
                <a:latin typeface="Monotype Corsiva" pitchFamily="66" charset="0"/>
              </a:rPr>
              <a:t>ЗАДАЧА 3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728" y="1428736"/>
            <a:ext cx="6929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соревнования по гимнастике участвуют Алла, Валя, Сима, Даша. Болельщики </a:t>
            </a:r>
            <a:r>
              <a:rPr lang="ru-RU" sz="2000" dirty="0" smtClean="0"/>
              <a:t>высказали </a:t>
            </a:r>
            <a:r>
              <a:rPr lang="ru-RU" sz="2000" dirty="0" smtClean="0"/>
              <a:t>предположения о возможных победителях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marL="342900" indent="-342900">
              <a:buAutoNum type="arabicParenR"/>
            </a:pPr>
            <a:r>
              <a:rPr lang="ru-RU" sz="2000" dirty="0" smtClean="0"/>
              <a:t>Сима будет первой ,Валя- второй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342900" indent="-342900">
              <a:buAutoNum type="arabicParenR"/>
            </a:pPr>
            <a:r>
              <a:rPr lang="ru-RU" sz="2000" dirty="0" smtClean="0"/>
              <a:t>Сима будет второй ,Даша третьей</a:t>
            </a:r>
            <a:r>
              <a:rPr lang="en-US" sz="2000" dirty="0" smtClean="0"/>
              <a:t>;</a:t>
            </a:r>
            <a:endParaRPr lang="ru-RU" sz="2000" dirty="0"/>
          </a:p>
          <a:p>
            <a:pPr marL="342900" indent="-342900">
              <a:buAutoNum type="arabicParenR"/>
            </a:pPr>
            <a:r>
              <a:rPr lang="ru-RU" sz="2000" dirty="0" smtClean="0"/>
              <a:t>Алла будет второй ,Даша-четвертой.</a:t>
            </a:r>
          </a:p>
          <a:p>
            <a:r>
              <a:rPr lang="ru-RU" sz="2000" dirty="0" smtClean="0"/>
              <a:t>По окончанию соревнований выяснилось что в каждом высказывании только одно </a:t>
            </a:r>
            <a:r>
              <a:rPr lang="ru-RU" sz="2000" dirty="0" smtClean="0"/>
              <a:t>было </a:t>
            </a:r>
            <a:r>
              <a:rPr lang="ru-RU" sz="2000" dirty="0" smtClean="0"/>
              <a:t>верно. Какие места заняли девушки если все они </a:t>
            </a:r>
            <a:r>
              <a:rPr lang="ru-RU" sz="2000" dirty="0" err="1" smtClean="0"/>
              <a:t>оказалались</a:t>
            </a:r>
            <a:r>
              <a:rPr lang="ru-RU" sz="2000" dirty="0" smtClean="0"/>
              <a:t> на разных местах.</a:t>
            </a:r>
          </a:p>
        </p:txBody>
      </p:sp>
      <p:pic>
        <p:nvPicPr>
          <p:cNvPr id="4098" name="Picture 2" descr="&amp;Kcy;&amp;acy;&amp;rcy;&amp;tcy;&amp;icy;&amp;ncy;&amp;kcy;&amp;icy; &amp;pcy;&amp;ocy; &amp;zcy;&amp;acy;&amp;pcy;&amp;rcy;&amp;ocy;&amp;scy;&amp;ucy; &amp;kcy;&amp;acy;&amp;rcy;&amp;tcy;&amp;icy;&amp;ncy;&amp;kcy;&amp;icy; &amp;ncy;&amp;acy;&amp;gcy;&amp;rcy;&amp;acy;&amp;zhcy;&amp;dcy;&amp;iecy;&amp;ncy;&amp;icy;&amp;iecy;  &amp;pcy;&amp;ocy;&amp;bcy;&amp;iecy;&amp;dcy;&amp;icy;&amp;tcy;&amp;iecy;&amp;lcy;&amp;iecy;&amp;jcy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981" t="15690" r="473" b="12133"/>
          <a:stretch>
            <a:fillRect/>
          </a:stretch>
        </p:blipFill>
        <p:spPr bwMode="auto">
          <a:xfrm>
            <a:off x="6357950" y="4857760"/>
            <a:ext cx="571504" cy="131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7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A3AF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3A3AF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3A3AF0"/>
                </a:solidFill>
                <a:latin typeface="Monotype Corsiva" pitchFamily="66" charset="0"/>
              </a:rPr>
              <a:t>Решить</a:t>
            </a:r>
            <a:br>
              <a:rPr lang="ru-RU" dirty="0" smtClean="0">
                <a:solidFill>
                  <a:srgbClr val="3A3AF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3A3AF0"/>
                </a:solidFill>
                <a:latin typeface="Monotype Corsiva" pitchFamily="66" charset="0"/>
              </a:rPr>
              <a:t> задачи 4, 5,6.</a:t>
            </a:r>
            <a:br>
              <a:rPr lang="ru-RU" dirty="0" smtClean="0">
                <a:solidFill>
                  <a:srgbClr val="3A3AF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3A3AF0"/>
                </a:solidFill>
                <a:latin typeface="Monotype Corsiva" pitchFamily="66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71701"/>
            <a:ext cx="478632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3A3AF0"/>
                </a:solidFill>
                <a:latin typeface="Monotype Corsiva" pitchFamily="66" charset="0"/>
                <a:ea typeface="+mj-ea"/>
                <a:cs typeface="+mj-cs"/>
              </a:rPr>
              <a:t>Работа в парах.</a:t>
            </a:r>
            <a:r>
              <a:rPr lang="ru-RU" sz="4400" dirty="0" smtClean="0">
                <a:solidFill>
                  <a:srgbClr val="3A3AF0"/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4400" dirty="0" smtClean="0">
                <a:solidFill>
                  <a:srgbClr val="3A3AF0"/>
                </a:solidFill>
                <a:latin typeface="Monotype Corsiva" pitchFamily="66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8" name="Picture 4" descr="http://ldospk.ru/wikispk/images/thumb/c/cf/School-children-picture.png/702px-School-children-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643182"/>
            <a:ext cx="3786214" cy="323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3A3AF0"/>
                </a:solidFill>
                <a:latin typeface="Monotype Corsiva" pitchFamily="66" charset="0"/>
              </a:rPr>
              <a:t>ЗАДАЧА 4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57224" y="1500174"/>
            <a:ext cx="700092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Алла, Катя и Люда спросили, какие оценки они получили за контрольную по математике, то учитель ответил: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Попробуйте догадаться сами, а я вам скажу, что в классе двоек нет, и у вас троих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три разные оценки, причем у Аллы не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Люды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Какую оценку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получила каждая из трёх учениц?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Picture 3" descr="http://pre08.deviantart.net/53cc/th/pre/f/2013/189/5/3/stickers_de_estudiantes_y_maestra_eps_by_gianferdinand-d6cjtf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719" t="42952" b="444"/>
          <a:stretch>
            <a:fillRect/>
          </a:stretch>
        </p:blipFill>
        <p:spPr bwMode="auto">
          <a:xfrm>
            <a:off x="7000892" y="3643314"/>
            <a:ext cx="1857388" cy="2414465"/>
          </a:xfrm>
          <a:prstGeom prst="rect">
            <a:avLst/>
          </a:prstGeom>
          <a:noFill/>
        </p:spPr>
      </p:pic>
      <p:pic>
        <p:nvPicPr>
          <p:cNvPr id="9221" name="Picture 5" descr="http://pre08.deviantart.net/53cc/th/pre/f/2013/189/5/3/stickers_de_estudiantes_y_maestra_eps_by_gianferdinand-d6cjtfr.jpg"/>
          <p:cNvPicPr>
            <a:picLocks noChangeAspect="1" noChangeArrowheads="1"/>
          </p:cNvPicPr>
          <p:nvPr/>
        </p:nvPicPr>
        <p:blipFill>
          <a:blip r:embed="rId2"/>
          <a:srcRect l="39635" t="1331" r="7035" b="57048"/>
          <a:stretch>
            <a:fillRect/>
          </a:stretch>
        </p:blipFill>
        <p:spPr bwMode="auto">
          <a:xfrm>
            <a:off x="4500562" y="4500570"/>
            <a:ext cx="2143140" cy="1700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3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Заголовок 2"/>
          <p:cNvSpPr>
            <a:spLocks/>
          </p:cNvSpPr>
          <p:nvPr/>
        </p:nvSpPr>
        <p:spPr bwMode="auto">
          <a:xfrm>
            <a:off x="428596" y="357166"/>
            <a:ext cx="764381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i="1" dirty="0" smtClean="0">
                <a:solidFill>
                  <a:srgbClr val="3A3AF0"/>
                </a:solidFill>
                <a:latin typeface="Monotype Corsiva" pitchFamily="66" charset="0"/>
              </a:rPr>
              <a:t>ЗАДАЧА 5</a:t>
            </a:r>
            <a:endParaRPr lang="ru-RU" altLang="uk-UA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7" name="Рисунок 16" descr="img1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10033" t="22743" r="12709" b="6354"/>
          <a:stretch>
            <a:fillRect/>
          </a:stretch>
        </p:blipFill>
        <p:spPr>
          <a:xfrm>
            <a:off x="928662" y="1428736"/>
            <a:ext cx="7344635" cy="50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451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3A3AF0"/>
                </a:solidFill>
                <a:latin typeface="Monotype Corsiva" pitchFamily="66" charset="0"/>
              </a:rPr>
              <a:t>ЗАДАЧА 6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1428736"/>
            <a:ext cx="6500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перекрестке произошло ДТП , в котором участвовали автобус(</a:t>
            </a:r>
            <a:r>
              <a:rPr lang="ru-RU" b="1" dirty="0" smtClean="0"/>
              <a:t>А</a:t>
            </a:r>
            <a:r>
              <a:rPr lang="ru-RU" dirty="0" smtClean="0"/>
              <a:t>), грузовик(</a:t>
            </a:r>
            <a:r>
              <a:rPr lang="ru-RU" b="1" dirty="0" smtClean="0"/>
              <a:t>Г</a:t>
            </a:r>
            <a:r>
              <a:rPr lang="ru-RU" dirty="0" smtClean="0"/>
              <a:t>),легковой автомобиль (</a:t>
            </a:r>
            <a:r>
              <a:rPr lang="ru-RU" b="1" dirty="0" smtClean="0"/>
              <a:t>Л</a:t>
            </a:r>
            <a:r>
              <a:rPr lang="ru-RU" dirty="0" smtClean="0"/>
              <a:t>) и маршрутное такси(</a:t>
            </a:r>
            <a:r>
              <a:rPr lang="ru-RU" b="1" dirty="0" smtClean="0"/>
              <a:t>М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Свидетели происшествия  дали следующие показания. </a:t>
            </a:r>
          </a:p>
          <a:p>
            <a:r>
              <a:rPr lang="ru-RU" b="1" dirty="0" smtClean="0"/>
              <a:t>Первый</a:t>
            </a:r>
            <a:r>
              <a:rPr lang="ru-RU" dirty="0" smtClean="0"/>
              <a:t> свидетель считал что первым на перекресток вые-</a:t>
            </a:r>
          </a:p>
          <a:p>
            <a:r>
              <a:rPr lang="ru-RU" dirty="0" smtClean="0"/>
              <a:t>хал автобус, а в маршрутное такси было вторым. </a:t>
            </a:r>
          </a:p>
          <a:p>
            <a:r>
              <a:rPr lang="ru-RU" b="1" dirty="0" smtClean="0"/>
              <a:t>Другой </a:t>
            </a:r>
            <a:r>
              <a:rPr lang="ru-RU" dirty="0" smtClean="0"/>
              <a:t>свидетель полагал, что последним выехал легковой автомобиль, а вторым был грузовик. </a:t>
            </a:r>
          </a:p>
          <a:p>
            <a:r>
              <a:rPr lang="ru-RU" b="1" dirty="0" smtClean="0"/>
              <a:t>Третий </a:t>
            </a:r>
            <a:r>
              <a:rPr lang="ru-RU" dirty="0" smtClean="0"/>
              <a:t>свидетель уверял, что автобус выехал на перекресток вторым,</a:t>
            </a:r>
            <a:r>
              <a:rPr lang="ru-RU" dirty="0"/>
              <a:t> </a:t>
            </a:r>
            <a:r>
              <a:rPr lang="ru-RU" dirty="0" smtClean="0"/>
              <a:t>а легковой автомобиль вслед за ним. Каждый из свидетелей был прав только с одним утверждением.</a:t>
            </a:r>
          </a:p>
          <a:p>
            <a:r>
              <a:rPr lang="ru-RU" dirty="0"/>
              <a:t>В</a:t>
            </a:r>
            <a:r>
              <a:rPr lang="ru-RU" dirty="0" smtClean="0"/>
              <a:t> каком порядке выехали машины на перекресток.</a:t>
            </a:r>
          </a:p>
        </p:txBody>
      </p:sp>
      <p:pic>
        <p:nvPicPr>
          <p:cNvPr id="5126" name="Picture 6" descr="&amp;Kcy;&amp;acy;&amp;rcy;&amp;tcy;&amp;icy;&amp;ncy;&amp;kcy;&amp;icy; &amp;pcy;&amp;ocy; &amp;zcy;&amp;acy;&amp;pcy;&amp;rcy;&amp;ocy;&amp;scy;&amp;ucy; &amp;dcy;&amp;iecy;&amp;tcy;&amp;scy;&amp;kcy;&amp;icy;&amp;iecy; &amp;mcy;&amp;acy;&amp;shcy;&amp;icy;&amp;ncy;&amp;k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214950"/>
            <a:ext cx="1428760" cy="1038599"/>
          </a:xfrm>
          <a:prstGeom prst="rect">
            <a:avLst/>
          </a:prstGeom>
          <a:noFill/>
        </p:spPr>
      </p:pic>
      <p:sp>
        <p:nvSpPr>
          <p:cNvPr id="5128" name="AutoShape 8" descr="&amp;Kcy;&amp;acy;&amp;rcy;&amp;tcy;&amp;icy;&amp;ncy;&amp;kcy;&amp;icy; &amp;pcy;&amp;ocy; &amp;zcy;&amp;acy;&amp;pcy;&amp;rcy;&amp;ocy;&amp;scy;&amp;ucy; &amp;dcy;&amp;iecy;&amp;tcy;&amp;scy;&amp;kcy;&amp;icy;&amp;iecy; &amp;mcy;&amp;acy;&amp;shcy;&amp;icy;&amp;ncy;&amp;kcy;&amp;i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2803525"/>
            <a:ext cx="5848350" cy="584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&amp;Kcy;&amp;acy;&amp;rcy;&amp;tcy;&amp;icy;&amp;ncy;&amp;kcy;&amp;icy; &amp;pcy;&amp;ocy; &amp;zcy;&amp;acy;&amp;pcy;&amp;rcy;&amp;ocy;&amp;scy;&amp;ucy; &amp;dcy;&amp;iecy;&amp;tcy;&amp;scy;&amp;kcy;&amp;icy;&amp;iecy; &amp;mcy;&amp;acy;&amp;shcy;&amp;icy;&amp;ncy;&amp;kcy;&amp;i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2803525"/>
            <a:ext cx="5848350" cy="5848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print"/>
          <a:srcRect t="48275" r="-4573"/>
          <a:stretch>
            <a:fillRect/>
          </a:stretch>
        </p:blipFill>
        <p:spPr bwMode="auto">
          <a:xfrm>
            <a:off x="3071802" y="5572140"/>
            <a:ext cx="14144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072074"/>
            <a:ext cx="1714512" cy="113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5500702"/>
            <a:ext cx="1214446" cy="7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85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Компьютерная техника очень хорошо подходит для активизации учащихся на занятиях по любому предмету. Преподаватели самых различных дисциплин все шире и шире используют компьютеры в своей повседневной практике. Это и подготовка карточек, методических раздаточных материалов, использование средств ИКТ в качестве наглядности при объяснении нового материала, а так же различные способы закрепления и проверки усвоенных знаний.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704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A3AF0"/>
                </a:solidFill>
                <a:latin typeface="Monotype Corsiva" pitchFamily="66" charset="0"/>
              </a:rPr>
              <a:t>Спасибо за внимание</a:t>
            </a:r>
            <a:endParaRPr lang="ru-RU" b="1" dirty="0">
              <a:solidFill>
                <a:srgbClr val="3A3A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object_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935163" cy="1463675"/>
          </a:xfrm>
          <a:prstGeom prst="rect">
            <a:avLst/>
          </a:prstGeom>
          <a:solidFill>
            <a:srgbClr val="00CCFF"/>
          </a:solidFill>
        </p:spPr>
      </p:pic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785786" y="1844674"/>
            <a:ext cx="7500989" cy="4227531"/>
            <a:chOff x="1383" y="1162"/>
            <a:chExt cx="3129" cy="2097"/>
          </a:xfrm>
        </p:grpSpPr>
        <p:sp>
          <p:nvSpPr>
            <p:cNvPr id="2053" name="Cloud"/>
            <p:cNvSpPr>
              <a:spLocks noChangeAspect="1" noEditPoints="1" noChangeArrowheads="1"/>
            </p:cNvSpPr>
            <p:nvPr/>
          </p:nvSpPr>
          <p:spPr bwMode="auto">
            <a:xfrm>
              <a:off x="1383" y="1162"/>
              <a:ext cx="3129" cy="209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1621" y="1416"/>
              <a:ext cx="2722" cy="1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6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Решение </a:t>
              </a:r>
            </a:p>
            <a:p>
              <a:pPr algn="ctr">
                <a:spcBef>
                  <a:spcPct val="50000"/>
                </a:spcBef>
              </a:pPr>
              <a:r>
                <a:rPr lang="ru-RU" sz="66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логических задач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3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7776864" cy="583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1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Логические задачи имеют  очень широкое распространение, т. к. они развивают умственные способности. Сначала исследователь сталкивается с набором разобщенных данных, по которым невозможно сделать какие – либо заключения. Приходится выдвигать некое предположение. Правильность предположений, выдвинутых в ходе исследований, устанавливается путем сопоставления результатов с исходными данными. Если на этом этапе работы вскрывается несоответствие теоретических выводов фактам, исследователь отвергает предположение, выдвигает другое и начинает рассуждение заново.  И так до устранения всех несоответствий.</a:t>
            </a:r>
          </a:p>
          <a:p>
            <a:pPr marL="0" indent="0">
              <a:buNone/>
            </a:pPr>
            <a:r>
              <a:rPr lang="ru-RU" dirty="0"/>
              <a:t>Существует немало приемов решения  текстовых логических задач. Рассмотрим некоторые из 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62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-tub-ru.yandex.net/i?id=241845132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143248"/>
            <a:ext cx="3044204" cy="2488425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071934" y="1571612"/>
            <a:ext cx="4357718" cy="2214578"/>
          </a:xfrm>
          <a:prstGeom prst="cloudCallout">
            <a:avLst>
              <a:gd name="adj1" fmla="val -70313"/>
              <a:gd name="adj2" fmla="val 3383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1122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как решать логические задачи?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1785926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0" y="764704"/>
            <a:ext cx="8229600" cy="1143000"/>
          </a:xfrm>
        </p:spPr>
        <p:txBody>
          <a:bodyPr>
            <a:noAutofit/>
          </a:bodyPr>
          <a:lstStyle/>
          <a:p>
            <a:pPr marL="1968500" indent="-712788"/>
            <a:r>
              <a:rPr lang="ru-RU" sz="3600" b="1" dirty="0">
                <a:solidFill>
                  <a:srgbClr val="3A3AF0"/>
                </a:solidFill>
                <a:latin typeface="Monotype Corsiva" pitchFamily="66" charset="0"/>
              </a:rPr>
              <a:t>Три способа решения логических задач:</a:t>
            </a:r>
            <a:br>
              <a:rPr lang="ru-RU" sz="3600" b="1" dirty="0">
                <a:solidFill>
                  <a:srgbClr val="3A3AF0"/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844825"/>
            <a:ext cx="7943880" cy="3084374"/>
          </a:xfrm>
        </p:spPr>
        <p:txBody>
          <a:bodyPr>
            <a:normAutofit/>
          </a:bodyPr>
          <a:lstStyle/>
          <a:p>
            <a:pPr marL="1968500" indent="-712788">
              <a:buFontTx/>
              <a:buAutoNum type="arabicPeriod"/>
            </a:pPr>
            <a:r>
              <a:rPr lang="ru-RU" sz="4400" dirty="0" smtClean="0">
                <a:latin typeface="Monotype Corsiva" pitchFamily="66" charset="0"/>
              </a:rPr>
              <a:t>С помощью рассуждений</a:t>
            </a:r>
          </a:p>
          <a:p>
            <a:pPr marL="1968500" indent="-712788">
              <a:buFontTx/>
              <a:buAutoNum type="arabicPeriod"/>
            </a:pPr>
            <a:r>
              <a:rPr lang="ru-RU" sz="4400" dirty="0" smtClean="0">
                <a:latin typeface="Monotype Corsiva" pitchFamily="66" charset="0"/>
              </a:rPr>
              <a:t>Табличный</a:t>
            </a:r>
          </a:p>
          <a:p>
            <a:pPr marL="1968500" indent="-712788">
              <a:buFontTx/>
              <a:buAutoNum type="arabicPeriod"/>
            </a:pPr>
            <a:r>
              <a:rPr lang="ru-RU" sz="4400" dirty="0" smtClean="0">
                <a:latin typeface="Monotype Corsiva" pitchFamily="66" charset="0"/>
              </a:rPr>
              <a:t>Средствами </a:t>
            </a:r>
            <a:r>
              <a:rPr lang="ru-RU" sz="4400" dirty="0">
                <a:latin typeface="Monotype Corsiva" pitchFamily="66" charset="0"/>
              </a:rPr>
              <a:t>алгебры </a:t>
            </a:r>
            <a:r>
              <a:rPr lang="ru-RU" sz="4400" dirty="0" smtClean="0">
                <a:latin typeface="Monotype Corsiva" pitchFamily="66" charset="0"/>
              </a:rPr>
              <a:t>логики</a:t>
            </a:r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800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Решение логических задач </a:t>
            </a:r>
            <a:b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 помощью рассуждений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214554"/>
            <a:ext cx="8229600" cy="1512887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sz="3600" dirty="0">
                <a:latin typeface="Monotype Corsiva" pitchFamily="66" charset="0"/>
              </a:rPr>
              <a:t>Этим способом обычно решают несложные логические задачи</a:t>
            </a:r>
          </a:p>
        </p:txBody>
      </p:sp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93" t="26041" r="38281" b="14583"/>
          <a:stretch>
            <a:fillRect/>
          </a:stretch>
        </p:blipFill>
        <p:spPr>
          <a:xfrm>
            <a:off x="5072066" y="3643314"/>
            <a:ext cx="2928958" cy="27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3A3AF0"/>
                </a:solidFill>
                <a:latin typeface="Monotype Corsiva" pitchFamily="66" charset="0"/>
              </a:rPr>
              <a:t>ЗАДАЧА 1</a:t>
            </a:r>
            <a:endParaRPr lang="ru-RU" i="1" dirty="0">
              <a:solidFill>
                <a:srgbClr val="3A3AF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Documents and Settings\Лев\Рабочий стол\логика\img1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" r="837" b="12950"/>
          <a:stretch/>
        </p:blipFill>
        <p:spPr bwMode="auto">
          <a:xfrm>
            <a:off x="827584" y="1556792"/>
            <a:ext cx="6984776" cy="40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0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Решение задач </a:t>
            </a:r>
            <a:br>
              <a:rPr lang="ru-RU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табличным способом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75"/>
            <a:ext cx="8229600" cy="4870464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dirty="0">
                <a:latin typeface="Monotype Corsiva" pitchFamily="66" charset="0"/>
              </a:rPr>
              <a:t>Схема решения</a:t>
            </a:r>
            <a:r>
              <a:rPr lang="ru-RU" dirty="0" smtClean="0">
                <a:latin typeface="Monotype Corsiva" pitchFamily="66" charset="0"/>
              </a:rPr>
              <a:t>:</a:t>
            </a:r>
            <a:endParaRPr lang="ru-RU" dirty="0">
              <a:latin typeface="Monotype Corsiva" pitchFamily="66" charset="0"/>
            </a:endParaRPr>
          </a:p>
          <a:p>
            <a:pPr marL="609600" indent="-609600">
              <a:buFontTx/>
              <a:buNone/>
            </a:pPr>
            <a:r>
              <a:rPr lang="ru-RU" dirty="0">
                <a:latin typeface="Monotype Corsiva" pitchFamily="66" charset="0"/>
              </a:rPr>
              <a:t>Результаты рассуждений фиксируются с помощью специально составленных таблиц</a:t>
            </a:r>
          </a:p>
        </p:txBody>
      </p:sp>
      <p:pic>
        <p:nvPicPr>
          <p:cNvPr id="8194" name="Picture 2" descr="&amp;Kcy;&amp;acy;&amp;rcy;&amp;tcy;&amp;icy;&amp;ncy;&amp;kcy;&amp;icy; &amp;pcy;&amp;ocy; &amp;zcy;&amp;acy;&amp;pcy;&amp;rcy;&amp;ocy;&amp;scy;&amp;ucy; &amp;kcy;&amp;acy;&amp;rcy;&amp;tcy;&amp;icy;&amp;ncy;&amp;kcy;&amp;icy; &amp;dcy;&amp;iecy;&amp;tcy;&amp;icy; &amp;dcy;&amp;ucy;&amp;mcy;&amp;acy;&amp;yu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14818"/>
            <a:ext cx="2247900" cy="203835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43174" y="3857628"/>
          <a:ext cx="200026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00066"/>
                <a:gridCol w="500066"/>
                <a:gridCol w="500066"/>
              </a:tblGrid>
              <a:tr h="1752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0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418</Words>
  <Application>Microsoft Office PowerPoint</Application>
  <PresentationFormat>Экран (4:3)</PresentationFormat>
  <Paragraphs>56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Monotype Corsiva</vt:lpstr>
      <vt:lpstr>Times New Roman</vt:lpstr>
      <vt:lpstr>Тема Office</vt:lpstr>
      <vt:lpstr>Вопросы на повторение</vt:lpstr>
      <vt:lpstr>Презентация PowerPoint</vt:lpstr>
      <vt:lpstr>Презентация PowerPoint</vt:lpstr>
      <vt:lpstr>Презентация PowerPoint</vt:lpstr>
      <vt:lpstr>А как решать логические задачи?</vt:lpstr>
      <vt:lpstr>Три способа решения логических задач:  </vt:lpstr>
      <vt:lpstr>Решение логических задач  с помощью рассуждений</vt:lpstr>
      <vt:lpstr>ЗАДАЧА 1</vt:lpstr>
      <vt:lpstr>Решение задач  табличным способом</vt:lpstr>
      <vt:lpstr>ЗАДАЧА 2</vt:lpstr>
      <vt:lpstr>Решение задач средствами алгебры логики</vt:lpstr>
      <vt:lpstr>ЗАДАЧА 3</vt:lpstr>
      <vt:lpstr> Решить  задачи 4, 5,6.   </vt:lpstr>
      <vt:lpstr>ЗАДАЧА 4</vt:lpstr>
      <vt:lpstr>Презентация PowerPoint</vt:lpstr>
      <vt:lpstr>ЗАДАЧА 6</vt:lpstr>
      <vt:lpstr>Компьютерная техника очень хорошо подходит для активизации учащихся на занятиях по любому предмету. Преподаватели самых различных дисциплин все шире и шире используют компьютеры в своей повседневной практике. Это и подготовка карточек, методических раздаточных материалов, использование средств ИКТ в качестве наглядности при объяснении нового материала, а так же различные способы закрепления и проверки усвоенных знаний.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91</cp:revision>
  <dcterms:modified xsi:type="dcterms:W3CDTF">2024-01-04T02:47:45Z</dcterms:modified>
</cp:coreProperties>
</file>