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bin" ContentType="application/vnd.openxmlformats-officedocument.oleObject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lvl1pPr algn="l" eaLnBrk="0" fontAlgn="base" hangingPunct="0" indent="0" latinLnBrk="0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1pPr>
    <a:lvl2pPr algn="l" eaLnBrk="0" fontAlgn="base" hangingPunct="0" indent="0" latinLnBrk="0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2pPr>
    <a:lvl3pPr algn="l" eaLnBrk="0" fontAlgn="base" hangingPunct="0" indent="0" latinLnBrk="0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3pPr>
    <a:lvl4pPr algn="l" eaLnBrk="0" fontAlgn="base" hangingPunct="0" indent="0" latinLnBrk="0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4pPr>
    <a:lvl5pPr algn="l" eaLnBrk="0" fontAlgn="base" hangingPunct="0" indent="0" latinLnBrk="0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20"/>
    <p:restoredTop sz="85305" autoAdjust="0"/>
  </p:normalViewPr>
  <p:slideViewPr>
    <p:cSldViewPr showGuides="0" snapToGrid="1" snapToObjects="0">
      <p:cViewPr varScale="1">
        <p:scale>
          <a:sx n="62" d="100"/>
          <a:sy n="62" d="100"/>
        </p:scale>
        <p:origin x="-1596" y="-9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4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0" name="Rectangle 2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/>
            <a:endParaRPr altLang="en-US" sz="1200" lang="ru-RU"/>
          </a:p>
        </p:txBody>
      </p:sp>
      <p:sp>
        <p:nvSpPr>
          <p:cNvPr id="1048691" name="Rectangle 3"/>
          <p:cNvSpPr/>
          <p:nvPr>
            <p:ph type="dt" sz="quarter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vl="0"/>
            <a:fld id="{566ABCEB-ACFC-4714-9973-3DA970169C29}" type="datetime1">
              <a:rPr altLang="en-US" sz="1200" lang="ru-RU"/>
              <a:pPr algn="r" eaLnBrk="1" hangingPunct="1" lvl="0"/>
            </a:fld>
            <a:endParaRPr altLang="en-US" sz="1200" lang="ru-RU"/>
          </a:p>
        </p:txBody>
      </p:sp>
      <p:sp>
        <p:nvSpPr>
          <p:cNvPr id="1048692" name="Rectangle 4"/>
          <p:cNvSpPr/>
          <p:nvPr>
            <p:ph type="ftr" sz="quarter" idx="2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vl="0"/>
            <a:endParaRPr altLang="en-US" sz="1200" lang="ru-RU"/>
          </a:p>
        </p:txBody>
      </p:sp>
      <p:sp>
        <p:nvSpPr>
          <p:cNvPr id="1048693" name="Rectangle 5"/>
          <p:cNvSpPr/>
          <p:nvPr>
            <p:ph type="sldNum" sz="quarter" idx="3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ru-RU"/>
              <a:pPr algn="r" eaLnBrk="1" hangingPunct="1" lvl="0"/>
            </a:fld>
            <a:endParaRPr altLang="en-US" sz="1200" lang="ru-RU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4" name="Rectangle 2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/>
            <a:endParaRPr altLang="en-US" sz="1200" lang="ru-RU"/>
          </a:p>
        </p:txBody>
      </p:sp>
      <p:sp>
        <p:nvSpPr>
          <p:cNvPr id="1048685" name="Rectangle 3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vl="0"/>
            <a:fld id="{566ABCEB-ACFC-4714-9973-3DA970169C29}" type="datetime1">
              <a:rPr altLang="en-US" sz="1200" lang="ru-RU"/>
              <a:pPr algn="r" eaLnBrk="1" hangingPunct="1" lvl="0"/>
            </a:fld>
            <a:endParaRPr altLang="en-US" sz="1200" lang="ru-RU"/>
          </a:p>
        </p:txBody>
      </p:sp>
      <p:sp>
        <p:nvSpPr>
          <p:cNvPr id="1048686" name="Rectangle 4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p/>
        </p:txBody>
      </p:sp>
      <p:sp>
        <p:nvSpPr>
          <p:cNvPr id="1048687" name="Rectangle 5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688" name="Rectangle 6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vl="0"/>
            <a:endParaRPr altLang="en-US" sz="1200" lang="ru-RU"/>
          </a:p>
        </p:txBody>
      </p:sp>
      <p:sp>
        <p:nvSpPr>
          <p:cNvPr id="1048689" name="Rectangle 7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ru-RU"/>
              <a:pPr algn="r" eaLnBrk="1" hangingPunct="1" lvl="0"/>
            </a:fld>
            <a:endParaRPr altLang="en-US" sz="1200" lang="ru-RU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0" fontAlgn="base" hangingPunct="0" indent="0" latinLnBrk="0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eaLnBrk="0" fontAlgn="base" hangingPunct="0" indent="0" latinLnBrk="0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eaLnBrk="0" fontAlgn="base" hangingPunct="0" indent="0" latinLnBrk="0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eaLnBrk="0" fontAlgn="base" hangingPunct="0" indent="0" latinLnBrk="0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eaLnBrk="0" fontAlgn="base" hangingPunct="0" indent="0" latinLnBrk="0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5" name="Rectangle 3"/>
          <p:cNvSpPr txBox="1"/>
          <p:nvPr/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vl="0"/>
            <a:fld id="{566ABCEB-ACFC-4714-9973-3DA970169C29}" type="datetime1">
              <a:rPr altLang="en-US" sz="1200" lang="ru-RU"/>
              <a:pPr algn="r" eaLnBrk="1" hangingPunct="1" lvl="0"/>
            </a:fld>
            <a:endParaRPr altLang="en-US" sz="1200" lang="ru-RU"/>
          </a:p>
        </p:txBody>
      </p:sp>
      <p:sp>
        <p:nvSpPr>
          <p:cNvPr id="1048606" name="Rectangle 2"/>
          <p:cNvSpPr/>
          <p:nvPr>
            <p:ph type="sldImg" sz="full" idx="0"/>
          </p:nvPr>
        </p:nvSpPr>
        <p:spPr>
          <a:xfrm rot="0">
            <a:off x="1143000" y="685800"/>
            <a:ext cx="4572000" cy="3429000"/>
          </a:xfrm>
          <a:prstGeom prst="rect"/>
        </p:spPr>
        <p:txBody>
          <a:bodyPr anchor="t" bIns="45720" lIns="91440" rIns="91440" tIns="45720" vert="horz"/>
          <a:p/>
        </p:txBody>
      </p:sp>
      <p:sp>
        <p:nvSpPr>
          <p:cNvPr id="1048607" name="Rectangle 3"/>
          <p:cNvSpPr/>
          <p:nvPr>
            <p:ph type="body" sz="full" idx="1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/>
            <a:endParaRPr altLang="ru-RU"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584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585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5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6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57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58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5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46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47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9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0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591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592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0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1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62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63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7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68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69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1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2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3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4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5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76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77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0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41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42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16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17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9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0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1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82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83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9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sz="3200" i="0" kern="0" kumimoji="0" lang="ru-RU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baseline="0" b="0" cap="none" sz="3200" i="0" kern="0" kumimoji="0" lang="ru-RU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50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1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652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  <p:sp>
        <p:nvSpPr>
          <p:cNvPr id="1048653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2">
            <a:alphaModFix amt="100000"/>
          </a:blip>
          <a:srcRect/>
          <a:stretch>
            <a:fillRect/>
          </a:stretch>
        </a:blipFill>
      </p:bgPr>
    </p:bg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Rectangle 2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ru-RU" lang="ru-RU"/>
              <a:t>Образец заголовка</a:t>
            </a:r>
          </a:p>
        </p:txBody>
      </p:sp>
      <p:sp>
        <p:nvSpPr>
          <p:cNvPr id="1048577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ru-RU" lang="ru-RU"/>
              <a:t>Образец текста</a:t>
            </a:r>
          </a:p>
          <a:p>
            <a:pPr lvl="1"/>
            <a:r>
              <a:rPr altLang="ru-RU" lang="ru-RU"/>
              <a:t>Второй уровень</a:t>
            </a:r>
          </a:p>
          <a:p>
            <a:pPr lvl="2"/>
            <a:r>
              <a:rPr altLang="ru-RU" lang="ru-RU"/>
              <a:t>Третий уровень</a:t>
            </a:r>
          </a:p>
          <a:p>
            <a:pPr lvl="3"/>
            <a:r>
              <a:rPr altLang="ru-RU" lang="ru-RU"/>
              <a:t>Четвертый уровень</a:t>
            </a:r>
          </a:p>
          <a:p>
            <a:pPr lvl="4"/>
            <a:r>
              <a:rPr altLang="ru-RU" lang="ru-RU"/>
              <a:t>Пятый уровень</a:t>
            </a:r>
          </a:p>
        </p:txBody>
      </p:sp>
      <p:sp>
        <p:nvSpPr>
          <p:cNvPr id="1048578" name="Rectangle 4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</a:fld>
            <a:endParaRPr altLang="en-US" sz="1400" lang="ru-RU"/>
          </a:p>
        </p:txBody>
      </p:sp>
      <p:sp>
        <p:nvSpPr>
          <p:cNvPr id="1048579" name="Rectangle 5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400" lang="ru-RU"/>
          </a:p>
        </p:txBody>
      </p:sp>
      <p:sp>
        <p:nvSpPr>
          <p:cNvPr id="1048580" name="Rectangle 6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400" lang="ru-RU"/>
              <a:pPr algn="r" eaLnBrk="1" hangingPunct="1" lvl="0"/>
            </a:fld>
            <a:endParaRPr altLang="en-US" sz="1400" lang="ru-RU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dt="1" ftr="0" hd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algn="ctr" eaLnBrk="1" fontAlgn="base" hangingPunct="1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algn="ctr" eaLnBrk="1" fontAlgn="base" hangingPunct="1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algn="ctr" eaLnBrk="1" fontAlgn="base" hangingPunct="1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algn="ctr" eaLnBrk="1" fontAlgn="base" hangingPunct="1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algn="l" eaLnBrk="1" fontAlgn="base" hangingPunct="1" indent="-228600" marL="25146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algn="l" eaLnBrk="1" fontAlgn="base" hangingPunct="1" indent="-228600" marL="29718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algn="l" eaLnBrk="1" fontAlgn="base" hangingPunct="1" indent="-228600" marL="34290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algn="l" eaLnBrk="1" fontAlgn="base" hangingPunct="1" indent="-228600" marL="38862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0.bin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6" name="Rectangle 2"/>
          <p:cNvSpPr/>
          <p:nvPr>
            <p:ph type="ctrTitle" sz="full" idx="0"/>
          </p:nvPr>
        </p:nvSpPr>
        <p:spPr>
          <a:xfrm rot="0">
            <a:off x="357187" y="0"/>
            <a:ext cx="8424862" cy="476885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400"/>
            </a:lvl1pPr>
          </a:lstStyle>
          <a:p>
            <a:pPr eaLnBrk="1" hangingPunct="1" indent="0" lvl="0" marL="4763">
              <a:buNone/>
            </a:pPr>
            <a:r>
              <a:rPr altLang="en-US" lang="zh-CN"/>
              <a:t>Анализ учебной деятельности в начальной школе </a:t>
            </a:r>
            <a:endParaRPr altLang="en-US" lang="zh-CN"/>
          </a:p>
        </p:txBody>
      </p:sp>
      <p:sp>
        <p:nvSpPr>
          <p:cNvPr id="1048587" name="Rectangle 3"/>
          <p:cNvSpPr/>
          <p:nvPr>
            <p:ph type="subTitle" sz="full" idx="1"/>
          </p:nvPr>
        </p:nvSpPr>
        <p:spPr>
          <a:xfrm rot="0">
            <a:off x="2928937" y="5429250"/>
            <a:ext cx="5832475" cy="838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eaLnBrk="1" hangingPunct="1" lvl="0"/>
            <a:r>
              <a:rPr altLang="en-US" sz="2800" lang="ru-RU">
                <a:solidFill>
                  <a:srgbClr val="FF0000"/>
                </a:solidFill>
              </a:rPr>
              <a:t>Р</a:t>
            </a:r>
            <a:r>
              <a:rPr altLang="en-US" sz="2800" lang="ru-RU">
                <a:solidFill>
                  <a:srgbClr val="FF0000"/>
                </a:solidFill>
              </a:rPr>
              <a:t>у</a:t>
            </a:r>
            <a:r>
              <a:rPr altLang="en-US" sz="2800" lang="ru-RU">
                <a:solidFill>
                  <a:srgbClr val="FF0000"/>
                </a:solidFill>
              </a:rPr>
              <a:t>к</a:t>
            </a:r>
            <a:r>
              <a:rPr altLang="en-US" sz="2800" lang="ru-RU">
                <a:solidFill>
                  <a:srgbClr val="FF0000"/>
                </a:solidFill>
              </a:rPr>
              <a:t>оводитель </a:t>
            </a:r>
            <a:r>
              <a:rPr altLang="en-US" sz="2800" lang="ru-RU">
                <a:solidFill>
                  <a:srgbClr val="FF0000"/>
                </a:solidFill>
              </a:rPr>
              <a:t>М</a:t>
            </a:r>
            <a:r>
              <a:rPr altLang="en-US" sz="2800" lang="ru-RU">
                <a:solidFill>
                  <a:srgbClr val="FF0000"/>
                </a:solidFill>
              </a:rPr>
              <a:t>О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r>
              <a:rPr altLang="en-US" sz="2800" lang="ru-RU">
                <a:solidFill>
                  <a:srgbClr val="FF0000"/>
                </a:solidFill>
              </a:rPr>
              <a:t>н</a:t>
            </a:r>
            <a:r>
              <a:rPr altLang="en-US" sz="2800" lang="ru-RU">
                <a:solidFill>
                  <a:srgbClr val="FF0000"/>
                </a:solidFill>
              </a:rPr>
              <a:t>а</a:t>
            </a:r>
            <a:r>
              <a:rPr altLang="en-US" sz="2800" lang="ru-RU">
                <a:solidFill>
                  <a:srgbClr val="FF0000"/>
                </a:solidFill>
              </a:rPr>
              <a:t>ч</a:t>
            </a:r>
            <a:r>
              <a:rPr altLang="en-US" sz="2800" lang="ru-RU">
                <a:solidFill>
                  <a:srgbClr val="FF0000"/>
                </a:solidFill>
              </a:rPr>
              <a:t>а</a:t>
            </a:r>
            <a:r>
              <a:rPr altLang="en-US" sz="2800" lang="ru-RU">
                <a:solidFill>
                  <a:srgbClr val="FF0000"/>
                </a:solidFill>
              </a:rPr>
              <a:t>л</a:t>
            </a:r>
            <a:r>
              <a:rPr altLang="en-US" sz="2800" lang="ru-RU">
                <a:solidFill>
                  <a:srgbClr val="FF0000"/>
                </a:solidFill>
              </a:rPr>
              <a:t>ь</a:t>
            </a:r>
            <a:r>
              <a:rPr altLang="en-US" sz="2800" lang="ru-RU">
                <a:solidFill>
                  <a:srgbClr val="FF0000"/>
                </a:solidFill>
              </a:rPr>
              <a:t>н</a:t>
            </a:r>
            <a:r>
              <a:rPr altLang="en-US" sz="2800" lang="ru-RU">
                <a:solidFill>
                  <a:srgbClr val="FF0000"/>
                </a:solidFill>
              </a:rPr>
              <a:t>ы</a:t>
            </a:r>
            <a:r>
              <a:rPr altLang="en-US" sz="2800" lang="ru-RU">
                <a:solidFill>
                  <a:srgbClr val="FF0000"/>
                </a:solidFill>
              </a:rPr>
              <a:t>х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r>
              <a:rPr altLang="en-US" sz="2800" lang="ru-RU">
                <a:solidFill>
                  <a:srgbClr val="FF0000"/>
                </a:solidFill>
              </a:rPr>
              <a:t>к</a:t>
            </a:r>
            <a:r>
              <a:rPr altLang="en-US" sz="2800" lang="ru-RU">
                <a:solidFill>
                  <a:srgbClr val="FF0000"/>
                </a:solidFill>
              </a:rPr>
              <a:t>л</a:t>
            </a:r>
            <a:r>
              <a:rPr altLang="en-US" sz="2800" lang="ru-RU">
                <a:solidFill>
                  <a:srgbClr val="FF0000"/>
                </a:solidFill>
              </a:rPr>
              <a:t>а</a:t>
            </a:r>
            <a:r>
              <a:rPr altLang="en-US" sz="2800" lang="ru-RU">
                <a:solidFill>
                  <a:srgbClr val="FF0000"/>
                </a:solidFill>
              </a:rPr>
              <a:t>с</a:t>
            </a:r>
            <a:r>
              <a:rPr altLang="en-US" sz="2800" lang="ru-RU">
                <a:solidFill>
                  <a:srgbClr val="FF0000"/>
                </a:solidFill>
              </a:rPr>
              <a:t>с</a:t>
            </a:r>
            <a:r>
              <a:rPr altLang="en-US" sz="2800" lang="ru-RU">
                <a:solidFill>
                  <a:srgbClr val="FF0000"/>
                </a:solidFill>
              </a:rPr>
              <a:t>о</a:t>
            </a:r>
            <a:r>
              <a:rPr altLang="en-US" sz="2800" lang="ru-RU">
                <a:solidFill>
                  <a:srgbClr val="FF0000"/>
                </a:solidFill>
              </a:rPr>
              <a:t>в</a:t>
            </a:r>
            <a:r>
              <a:rPr altLang="en-US" sz="2800" lang="en-US">
                <a:solidFill>
                  <a:srgbClr val="FF0000"/>
                </a:solidFill>
              </a:rPr>
              <a:t>: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r>
              <a:rPr altLang="en-US" sz="2800" lang="ru-RU">
                <a:solidFill>
                  <a:srgbClr val="FF0000"/>
                </a:solidFill>
              </a:rPr>
              <a:t>З</a:t>
            </a:r>
            <a:r>
              <a:rPr altLang="en-US" sz="2800" lang="ru-RU">
                <a:solidFill>
                  <a:srgbClr val="FF0000"/>
                </a:solidFill>
              </a:rPr>
              <a:t>а</a:t>
            </a:r>
            <a:r>
              <a:rPr altLang="en-US" sz="2800" lang="ru-RU">
                <a:solidFill>
                  <a:srgbClr val="FF0000"/>
                </a:solidFill>
              </a:rPr>
              <a:t>б</a:t>
            </a:r>
            <a:r>
              <a:rPr altLang="en-US" sz="2800" lang="ru-RU">
                <a:solidFill>
                  <a:srgbClr val="FF0000"/>
                </a:solidFill>
              </a:rPr>
              <a:t>о</a:t>
            </a:r>
            <a:r>
              <a:rPr altLang="en-US" sz="2800" lang="ru-RU">
                <a:solidFill>
                  <a:srgbClr val="FF0000"/>
                </a:solidFill>
              </a:rPr>
              <a:t>р</a:t>
            </a:r>
            <a:r>
              <a:rPr altLang="en-US" sz="2800" lang="ru-RU">
                <a:solidFill>
                  <a:srgbClr val="FF0000"/>
                </a:solidFill>
              </a:rPr>
              <a:t>о</a:t>
            </a:r>
            <a:r>
              <a:rPr altLang="en-US" sz="2800" lang="ru-RU">
                <a:solidFill>
                  <a:srgbClr val="FF0000"/>
                </a:solidFill>
              </a:rPr>
              <a:t>в</a:t>
            </a:r>
            <a:r>
              <a:rPr altLang="en-US" sz="2800" lang="ru-RU">
                <a:solidFill>
                  <a:srgbClr val="FF0000"/>
                </a:solidFill>
              </a:rPr>
              <a:t>с</a:t>
            </a:r>
            <a:r>
              <a:rPr altLang="en-US" sz="2800" lang="ru-RU">
                <a:solidFill>
                  <a:srgbClr val="FF0000"/>
                </a:solidFill>
              </a:rPr>
              <a:t>к</a:t>
            </a:r>
            <a:r>
              <a:rPr altLang="en-US" sz="2800" lang="ru-RU">
                <a:solidFill>
                  <a:srgbClr val="FF0000"/>
                </a:solidFill>
              </a:rPr>
              <a:t>а</a:t>
            </a:r>
            <a:r>
              <a:rPr altLang="en-US" sz="2800" lang="ru-RU">
                <a:solidFill>
                  <a:srgbClr val="FF0000"/>
                </a:solidFill>
              </a:rPr>
              <a:t>я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r>
              <a:rPr altLang="en-US" sz="2800" lang="ru-RU">
                <a:solidFill>
                  <a:srgbClr val="FF0000"/>
                </a:solidFill>
              </a:rPr>
              <a:t>В</a:t>
            </a:r>
            <a:r>
              <a:rPr altLang="en-US" sz="2800" lang="en-US">
                <a:solidFill>
                  <a:srgbClr val="FF0000"/>
                </a:solidFill>
              </a:rPr>
              <a:t>.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r>
              <a:rPr altLang="en-US" sz="2800" lang="ru-RU">
                <a:solidFill>
                  <a:srgbClr val="FF0000"/>
                </a:solidFill>
              </a:rPr>
              <a:t>Ю</a:t>
            </a:r>
            <a:r>
              <a:rPr altLang="en-US" sz="2800" lang="en-US">
                <a:solidFill>
                  <a:srgbClr val="FF0000"/>
                </a:solidFill>
              </a:rPr>
              <a:t>.</a:t>
            </a:r>
            <a:r>
              <a:rPr altLang="en-US" sz="2800" lang="en-US">
                <a:solidFill>
                  <a:srgbClr val="FF0000"/>
                </a:solidFill>
              </a:rPr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30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b="1" sz="2400" lang="ru-RU" u="sng"/>
              <a:t>Работа с детьми, имеющими повышенную мотивацию</a:t>
            </a:r>
            <a:r>
              <a:rPr altLang="ru-RU" b="1" sz="2400" lang="en-US" u="sng"/>
              <a:t> </a:t>
            </a:r>
            <a:endParaRPr altLang="ru-RU" b="1" lang="ru-RU">
              <a:solidFill>
                <a:srgbClr val="003300"/>
              </a:solidFill>
            </a:endParaRPr>
          </a:p>
        </p:txBody>
      </p:sp>
      <p:sp>
        <p:nvSpPr>
          <p:cNvPr id="1048631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24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indent="-514350" lvl="0" marL="514350">
              <a:buFontTx/>
              <a:buNone/>
            </a:pPr>
            <a:endParaRPr altLang="ru-RU" lang="ru-RU">
              <a:solidFill>
                <a:srgbClr val="003300"/>
              </a:solidFill>
            </a:endParaRPr>
          </a:p>
          <a:p>
            <a:pPr eaLnBrk="1" hangingPunct="1" indent="-514350" lvl="0" marL="514350">
              <a:buFontTx/>
              <a:buAutoNum type="arabicPeriod" startAt="1"/>
            </a:pPr>
            <a:r>
              <a:rPr altLang="ru-RU" lang="ru-RU">
                <a:solidFill>
                  <a:srgbClr val="003300"/>
                </a:solidFill>
              </a:rPr>
              <a:t>Предметные недели.</a:t>
            </a:r>
          </a:p>
          <a:p>
            <a:pPr eaLnBrk="1" hangingPunct="1" indent="-514350" lvl="0" marL="514350">
              <a:buFontTx/>
              <a:buAutoNum type="arabicPeriod" startAt="1"/>
            </a:pPr>
            <a:r>
              <a:rPr altLang="ru-RU" lang="ru-RU">
                <a:solidFill>
                  <a:srgbClr val="003300"/>
                </a:solidFill>
              </a:rPr>
              <a:t>Конкурсы и олимпиады.</a:t>
            </a:r>
          </a:p>
          <a:p>
            <a:pPr eaLnBrk="1" hangingPunct="1" indent="-514350" lvl="0" marL="514350">
              <a:buFontTx/>
              <a:buAutoNum type="arabicPeriod" startAt="1"/>
            </a:pPr>
            <a:r>
              <a:rPr altLang="ru-RU" lang="en-US">
                <a:solidFill>
                  <a:srgbClr val="003300"/>
                </a:solidFill>
              </a:rPr>
              <a:t> </a:t>
            </a:r>
            <a:r>
              <a:rPr altLang="en-US" lang="ru-RU">
                <a:solidFill>
                  <a:srgbClr val="003300"/>
                </a:solidFill>
              </a:rPr>
              <a:t>Ш</a:t>
            </a:r>
            <a:r>
              <a:rPr altLang="en-US" lang="ru-RU">
                <a:solidFill>
                  <a:srgbClr val="003300"/>
                </a:solidFill>
              </a:rPr>
              <a:t>к</a:t>
            </a:r>
            <a:r>
              <a:rPr altLang="en-US" lang="ru-RU">
                <a:solidFill>
                  <a:srgbClr val="003300"/>
                </a:solidFill>
              </a:rPr>
              <a:t>о</a:t>
            </a:r>
            <a:r>
              <a:rPr altLang="en-US" lang="ru-RU">
                <a:solidFill>
                  <a:srgbClr val="003300"/>
                </a:solidFill>
              </a:rPr>
              <a:t>л</a:t>
            </a:r>
            <a:r>
              <a:rPr altLang="en-US" lang="ru-RU">
                <a:solidFill>
                  <a:srgbClr val="003300"/>
                </a:solidFill>
              </a:rPr>
              <a:t>ь</a:t>
            </a:r>
            <a:r>
              <a:rPr altLang="en-US" lang="ru-RU">
                <a:solidFill>
                  <a:srgbClr val="003300"/>
                </a:solidFill>
              </a:rPr>
              <a:t>н</a:t>
            </a:r>
            <a:r>
              <a:rPr altLang="en-US" lang="ru-RU">
                <a:solidFill>
                  <a:srgbClr val="003300"/>
                </a:solidFill>
              </a:rPr>
              <a:t>ы</a:t>
            </a:r>
            <a:r>
              <a:rPr altLang="en-US" lang="ru-RU">
                <a:solidFill>
                  <a:srgbClr val="003300"/>
                </a:solidFill>
              </a:rPr>
              <a:t>е</a:t>
            </a:r>
            <a:r>
              <a:rPr altLang="en-US" lang="en-US">
                <a:solidFill>
                  <a:srgbClr val="003300"/>
                </a:solidFill>
              </a:rPr>
              <a:t> </a:t>
            </a:r>
            <a:r>
              <a:rPr altLang="en-US" lang="ru-RU">
                <a:solidFill>
                  <a:srgbClr val="003300"/>
                </a:solidFill>
              </a:rPr>
              <a:t>и</a:t>
            </a:r>
            <a:r>
              <a:rPr altLang="en-US" lang="en-US">
                <a:solidFill>
                  <a:srgbClr val="003300"/>
                </a:solidFill>
              </a:rPr>
              <a:t> </a:t>
            </a:r>
            <a:r>
              <a:rPr altLang="en-US" lang="ru-RU">
                <a:solidFill>
                  <a:srgbClr val="003300"/>
                </a:solidFill>
              </a:rPr>
              <a:t>к</a:t>
            </a:r>
            <a:r>
              <a:rPr altLang="en-US" lang="ru-RU">
                <a:solidFill>
                  <a:srgbClr val="003300"/>
                </a:solidFill>
              </a:rPr>
              <a:t>л</a:t>
            </a:r>
            <a:r>
              <a:rPr altLang="en-US" lang="ru-RU">
                <a:solidFill>
                  <a:srgbClr val="003300"/>
                </a:solidFill>
              </a:rPr>
              <a:t>а</a:t>
            </a:r>
            <a:r>
              <a:rPr altLang="en-US" lang="ru-RU">
                <a:solidFill>
                  <a:srgbClr val="003300"/>
                </a:solidFill>
              </a:rPr>
              <a:t>с</a:t>
            </a:r>
            <a:r>
              <a:rPr altLang="en-US" lang="ru-RU">
                <a:solidFill>
                  <a:srgbClr val="003300"/>
                </a:solidFill>
              </a:rPr>
              <a:t>с</a:t>
            </a:r>
            <a:r>
              <a:rPr altLang="en-US" lang="ru-RU">
                <a:solidFill>
                  <a:srgbClr val="003300"/>
                </a:solidFill>
              </a:rPr>
              <a:t>н</a:t>
            </a:r>
            <a:r>
              <a:rPr altLang="en-US" lang="ru-RU">
                <a:solidFill>
                  <a:srgbClr val="003300"/>
                </a:solidFill>
              </a:rPr>
              <a:t>ы</a:t>
            </a:r>
            <a:r>
              <a:rPr altLang="en-US" lang="ru-RU">
                <a:solidFill>
                  <a:srgbClr val="003300"/>
                </a:solidFill>
              </a:rPr>
              <a:t>е</a:t>
            </a:r>
            <a:r>
              <a:rPr altLang="en-US" lang="en-US">
                <a:solidFill>
                  <a:srgbClr val="003300"/>
                </a:solidFill>
              </a:rPr>
              <a:t> </a:t>
            </a:r>
            <a:r>
              <a:rPr altLang="en-US" lang="ru-RU">
                <a:solidFill>
                  <a:srgbClr val="003300"/>
                </a:solidFill>
              </a:rPr>
              <a:t>мероприятия.</a:t>
            </a:r>
            <a:r>
              <a:rPr altLang="en-US" lang="en-US">
                <a:solidFill>
                  <a:srgbClr val="003300"/>
                </a:solidFill>
              </a:rPr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33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sz="3200" lang="ru-RU"/>
              <a:t>Задачи на 20</a:t>
            </a:r>
            <a:r>
              <a:rPr altLang="ru-RU" sz="3200" lang="en-US"/>
              <a:t>2</a:t>
            </a:r>
            <a:r>
              <a:rPr altLang="ru-RU" sz="3200" lang="ru-RU"/>
              <a:t>3 – 20</a:t>
            </a:r>
            <a:r>
              <a:rPr altLang="ru-RU" sz="3200" lang="en-US"/>
              <a:t>2</a:t>
            </a:r>
            <a:r>
              <a:rPr altLang="ru-RU" sz="3200" lang="en-US"/>
              <a:t>4</a:t>
            </a:r>
            <a:r>
              <a:rPr altLang="ru-RU" sz="3200" lang="en-US"/>
              <a:t> </a:t>
            </a:r>
            <a:r>
              <a:rPr altLang="ru-RU" sz="3200" lang="ru-RU"/>
              <a:t>учебный год.</a:t>
            </a:r>
            <a:r>
              <a:rPr altLang="ru-RU" sz="3200" lang="en-US"/>
              <a:t> </a:t>
            </a:r>
            <a:endParaRPr altLang="ru-RU" b="1" lang="ru-RU">
              <a:solidFill>
                <a:srgbClr val="003300"/>
              </a:solidFill>
            </a:endParaRPr>
          </a:p>
        </p:txBody>
      </p:sp>
      <p:sp>
        <p:nvSpPr>
          <p:cNvPr id="1048634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24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indent="-514350" lvl="0" marL="514350">
              <a:buFontTx/>
              <a:buNone/>
            </a:pPr>
            <a:r>
              <a:rPr altLang="en-US" lang="ru-RU"/>
              <a:t>1.Продолжить работу по обеспечению качества обучения.</a:t>
            </a:r>
          </a:p>
          <a:p>
            <a:pPr eaLnBrk="1" hangingPunct="1" indent="-514350" lvl="0" marL="514350">
              <a:buFontTx/>
              <a:buNone/>
            </a:pPr>
            <a:r>
              <a:rPr altLang="en-US" lang="ru-RU"/>
              <a:t>2.Выявлять уровень сформированности метапредметных умений учащихся для понимания общих тенденций обучения ученика, класса.</a:t>
            </a:r>
          </a:p>
          <a:p>
            <a:pPr eaLnBrk="1" hangingPunct="1" indent="-514350" lvl="0" marL="514350">
              <a:buFontTx/>
              <a:buNone/>
            </a:pPr>
            <a:r>
              <a:rPr altLang="en-US" lang="ru-RU"/>
              <a:t>3.Использование нового оборудования для оптимизации учебного процесса.</a:t>
            </a:r>
          </a:p>
          <a:p>
            <a:pPr eaLnBrk="1" hangingPunct="1" indent="-514350" lvl="0" marL="514350">
              <a:buFontTx/>
              <a:buNone/>
            </a:pPr>
            <a:endParaRPr altLang="en-US" lang="ru-RU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5" name="Содержимое 2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buFontTx/>
              <a:buNone/>
            </a:pPr>
            <a:r>
              <a:rPr altLang="ru-RU" lang="ru-RU"/>
              <a:t>4.Продолжить работу по реализации принципа индивидуального подхода, опираясь на результаты психолого-педагогических исследований.</a:t>
            </a:r>
          </a:p>
          <a:p>
            <a:pPr lvl="0">
              <a:buFontTx/>
              <a:buNone/>
            </a:pPr>
            <a:r>
              <a:rPr altLang="ru-RU" lang="ru-RU"/>
              <a:t>5.Создать условия для реализации творческого потенциала педагогов, развивать и совершенствовать различные формы методической деятельности.</a:t>
            </a:r>
          </a:p>
        </p:txBody>
      </p:sp>
      <p:sp>
        <p:nvSpPr>
          <p:cNvPr id="1048636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7" name="Содержимое 2"/>
          <p:cNvSpPr/>
          <p:nvPr>
            <p:ph sz="full" idx="1"/>
          </p:nvPr>
        </p:nvSpPr>
        <p:spPr>
          <a:xfrm rot="0">
            <a:off x="468312" y="1268412"/>
            <a:ext cx="7761287" cy="47529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ru-RU" sz="2800" lang="ru-RU"/>
              <a:t>6.Активно использовать информационные технологии в образовательном процессе. </a:t>
            </a:r>
          </a:p>
          <a:p>
            <a:pPr lvl="0"/>
            <a:r>
              <a:rPr altLang="ru-RU" sz="2800" lang="ru-RU"/>
              <a:t>7.Продолжить обучение учителей на курсах</a:t>
            </a:r>
            <a:r>
              <a:rPr altLang="ru-RU" sz="2800" lang="en-US"/>
              <a:t>.</a:t>
            </a:r>
            <a:r>
              <a:rPr altLang="ru-RU" sz="2800" lang="en-US"/>
              <a:t> </a:t>
            </a:r>
            <a:endParaRPr altLang="en-US" lang="zh-CN"/>
          </a:p>
          <a:p>
            <a:pPr lvl="0"/>
            <a:r>
              <a:rPr altLang="ru-RU" sz="2800" lang="ru-RU"/>
              <a:t>8.Продолжить просветительскую работу с родителями по вопросам обучения и воспитания учащихся.</a:t>
            </a:r>
          </a:p>
          <a:p>
            <a:pPr lvl="0"/>
            <a:r>
              <a:rPr altLang="ru-RU" sz="2800" lang="ru-RU"/>
              <a:t>9.Закончить обучение учителей на курсах</a:t>
            </a:r>
            <a:r>
              <a:rPr altLang="ru-RU" sz="2800" lang="en-US"/>
              <a:t>.</a:t>
            </a:r>
            <a:r>
              <a:rPr altLang="ru-RU" sz="2800" lang="en-US"/>
              <a:t> </a:t>
            </a:r>
            <a:endParaRPr altLang="en-US" lang="zh-CN"/>
          </a:p>
        </p:txBody>
      </p:sp>
      <p:sp>
        <p:nvSpPr>
          <p:cNvPr id="1048638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594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b="1" lang="ru-RU">
                <a:solidFill>
                  <a:srgbClr val="003300"/>
                </a:solidFill>
              </a:rPr>
              <a:t>ЦЕЛЬ</a:t>
            </a:r>
          </a:p>
        </p:txBody>
      </p:sp>
      <p:sp>
        <p:nvSpPr>
          <p:cNvPr id="1048595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24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r>
              <a:rPr altLang="ru-RU" sz="4000" lang="ru-RU"/>
              <a:t>Продолжить работу по обеспечению качества обучения,выявлять и развивать способности каждого ученика,формировать творчески мыслящую личность. </a:t>
            </a:r>
          </a:p>
          <a:p>
            <a:pPr eaLnBrk="1" hangingPunct="1" lvl="0">
              <a:buFontTx/>
              <a:buNone/>
            </a:pPr>
            <a:endParaRPr altLang="ru-RU" lang="ru-RU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597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b="1" lang="ru-RU">
                <a:solidFill>
                  <a:srgbClr val="003300"/>
                </a:solidFill>
              </a:rPr>
              <a:t>Задачи </a:t>
            </a:r>
          </a:p>
        </p:txBody>
      </p:sp>
      <p:sp>
        <p:nvSpPr>
          <p:cNvPr id="1048598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24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r>
              <a:rPr altLang="ru-RU" sz="2800" lang="ru-RU"/>
              <a:t>Совершенствование качества образования через изучение и внедрение новых педагогических технологий на уроках.</a:t>
            </a:r>
          </a:p>
          <a:p>
            <a:pPr eaLnBrk="1" hangingPunct="1" lvl="0"/>
            <a:r>
              <a:rPr altLang="ru-RU" sz="2800" lang="ru-RU"/>
              <a:t>Совершенствование работы с одаренными учащимися.</a:t>
            </a:r>
          </a:p>
          <a:p>
            <a:pPr eaLnBrk="1" hangingPunct="1" lvl="0"/>
            <a:r>
              <a:rPr altLang="ru-RU" sz="2800" lang="ru-RU"/>
              <a:t>Направление усилий на улучшение качества преподавания предметов детям с разными образовательными возможностями</a:t>
            </a:r>
            <a:r>
              <a:rPr altLang="ru-RU" sz="2800" lang="en-US"/>
              <a:t>.</a:t>
            </a:r>
            <a:r>
              <a:rPr altLang="ru-RU" sz="2800" lang="en-US"/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9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00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b="1" sz="3600" lang="ru-RU"/>
              <a:t>Реализация цели и задач</a:t>
            </a:r>
            <a:r>
              <a:rPr altLang="ru-RU" sz="3600" lang="ru-RU"/>
              <a:t>.</a:t>
            </a:r>
            <a:br>
              <a:rPr altLang="ru-RU" lang="ru-RU"/>
            </a:br>
            <a:endParaRPr altLang="ru-RU" b="1" lang="ru-RU">
              <a:solidFill>
                <a:srgbClr val="003300"/>
              </a:solidFill>
            </a:endParaRPr>
          </a:p>
        </p:txBody>
      </p:sp>
      <p:sp>
        <p:nvSpPr>
          <p:cNvPr id="1048601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24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>
              <a:buFontTx/>
              <a:buNone/>
            </a:pPr>
            <a:r>
              <a:rPr altLang="ru-RU" b="1" lang="ru-RU"/>
              <a:t>1.Применение ИКТ в начальной школе.</a:t>
            </a:r>
          </a:p>
          <a:p>
            <a:pPr eaLnBrk="1" hangingPunct="1" lvl="0">
              <a:buFontTx/>
              <a:buNone/>
            </a:pPr>
            <a:r>
              <a:rPr altLang="ru-RU" b="1" lang="ru-RU"/>
              <a:t>2.Обучение учителей современным пед</a:t>
            </a:r>
            <a:r>
              <a:rPr altLang="en-US" b="1" lang="ru-RU"/>
              <a:t>а</a:t>
            </a:r>
            <a:r>
              <a:rPr altLang="en-US" b="1" lang="ru-RU"/>
              <a:t>г</a:t>
            </a:r>
            <a:r>
              <a:rPr altLang="en-US" b="1" lang="ru-RU"/>
              <a:t>о</a:t>
            </a:r>
            <a:r>
              <a:rPr altLang="en-US" b="1" lang="ru-RU"/>
              <a:t>г</a:t>
            </a:r>
            <a:r>
              <a:rPr altLang="en-US" b="1" lang="ru-RU"/>
              <a:t>и</a:t>
            </a:r>
            <a:r>
              <a:rPr altLang="en-US" b="1" lang="ru-RU"/>
              <a:t>ч</a:t>
            </a:r>
            <a:r>
              <a:rPr altLang="en-US" b="1" lang="ru-RU"/>
              <a:t>е</a:t>
            </a:r>
            <a:r>
              <a:rPr altLang="en-US" b="1" lang="ru-RU"/>
              <a:t>с</a:t>
            </a:r>
            <a:r>
              <a:rPr altLang="en-US" b="1" lang="ru-RU"/>
              <a:t>к</a:t>
            </a:r>
            <a:r>
              <a:rPr altLang="en-US" b="1" lang="ru-RU"/>
              <a:t>и</a:t>
            </a:r>
            <a:r>
              <a:rPr altLang="en-US" b="1" lang="ru-RU"/>
              <a:t>м</a:t>
            </a:r>
            <a:r>
              <a:rPr altLang="en-US" b="1" lang="en-US"/>
              <a:t> </a:t>
            </a:r>
            <a:r>
              <a:rPr altLang="ru-RU" b="1" lang="ru-RU"/>
              <a:t>технологиям.</a:t>
            </a:r>
            <a:endParaRPr altLang="en-US" lang="zh-CN"/>
          </a:p>
          <a:p>
            <a:pPr eaLnBrk="1" hangingPunct="1" lvl="0">
              <a:buFontTx/>
              <a:buNone/>
            </a:pPr>
            <a:r>
              <a:rPr altLang="ru-RU" b="1" lang="ru-RU"/>
              <a:t>3. Работа по созданию развивающей образовательной среды.</a:t>
            </a:r>
          </a:p>
          <a:p>
            <a:pPr eaLnBrk="1" hangingPunct="1" lvl="0">
              <a:buFontTx/>
              <a:buNone/>
            </a:pPr>
            <a:r>
              <a:rPr altLang="ru-RU" b="1" lang="ru-RU"/>
              <a:t>4.Организация внеклассной работы с детьми.</a:t>
            </a:r>
          </a:p>
          <a:p>
            <a:pPr eaLnBrk="1" hangingPunct="1" lvl="0">
              <a:buFontTx/>
              <a:buNone/>
            </a:pPr>
            <a:r>
              <a:rPr altLang="ru-RU" b="1" lang="ru-RU"/>
              <a:t>5. Внедрение</a:t>
            </a:r>
            <a:r>
              <a:rPr altLang="ru-RU" b="1" lang="en-US"/>
              <a:t> </a:t>
            </a:r>
            <a:r>
              <a:rPr altLang="en-US" b="1" lang="ru-RU"/>
              <a:t>н</a:t>
            </a:r>
            <a:r>
              <a:rPr altLang="en-US" b="1" lang="ru-RU"/>
              <a:t>о</a:t>
            </a:r>
            <a:r>
              <a:rPr altLang="en-US" b="1" lang="ru-RU"/>
              <a:t>в</a:t>
            </a:r>
            <a:r>
              <a:rPr altLang="en-US" b="1" lang="ru-RU"/>
              <a:t>ы</a:t>
            </a:r>
            <a:r>
              <a:rPr altLang="en-US" b="1" lang="ru-RU"/>
              <a:t>х</a:t>
            </a:r>
            <a:r>
              <a:rPr altLang="en-US" b="1" lang="en-US"/>
              <a:t> </a:t>
            </a:r>
            <a:r>
              <a:rPr altLang="en-US" b="1" lang="ru-RU"/>
              <a:t>т</a:t>
            </a:r>
            <a:r>
              <a:rPr altLang="en-US" b="1" lang="ru-RU"/>
              <a:t>е</a:t>
            </a:r>
            <a:r>
              <a:rPr altLang="en-US" b="1" lang="ru-RU"/>
              <a:t>х</a:t>
            </a:r>
            <a:r>
              <a:rPr altLang="en-US" b="1" lang="ru-RU"/>
              <a:t>н</a:t>
            </a:r>
            <a:r>
              <a:rPr altLang="en-US" b="1" lang="ru-RU"/>
              <a:t>о</a:t>
            </a:r>
            <a:r>
              <a:rPr altLang="en-US" b="1" lang="ru-RU"/>
              <a:t>л</a:t>
            </a:r>
            <a:r>
              <a:rPr altLang="en-US" b="1" lang="ru-RU"/>
              <a:t>о</a:t>
            </a:r>
            <a:r>
              <a:rPr altLang="en-US" b="1" lang="ru-RU"/>
              <a:t>г</a:t>
            </a:r>
            <a:r>
              <a:rPr altLang="en-US" b="1" lang="ru-RU"/>
              <a:t>и</a:t>
            </a:r>
            <a:r>
              <a:rPr altLang="en-US" b="1" lang="ru-RU"/>
              <a:t>й</a:t>
            </a:r>
            <a:r>
              <a:rPr altLang="en-US" b="1" lang="en-US"/>
              <a:t> </a:t>
            </a:r>
            <a:r>
              <a:rPr altLang="en-US" b="1" lang="ru-RU"/>
              <a:t>п</a:t>
            </a:r>
            <a:r>
              <a:rPr altLang="en-US" b="1" lang="ru-RU"/>
              <a:t>р</a:t>
            </a:r>
            <a:r>
              <a:rPr altLang="en-US" b="1" lang="ru-RU"/>
              <a:t>е</a:t>
            </a:r>
            <a:r>
              <a:rPr altLang="en-US" b="1" lang="ru-RU"/>
              <a:t>п</a:t>
            </a:r>
            <a:r>
              <a:rPr altLang="en-US" b="1" lang="ru-RU"/>
              <a:t>о</a:t>
            </a:r>
            <a:r>
              <a:rPr altLang="en-US" b="1" lang="ru-RU"/>
              <a:t>д</a:t>
            </a:r>
            <a:r>
              <a:rPr altLang="en-US" b="1" lang="ru-RU"/>
              <a:t>а</a:t>
            </a:r>
            <a:r>
              <a:rPr altLang="en-US" b="1" lang="ru-RU"/>
              <a:t>в</a:t>
            </a:r>
            <a:r>
              <a:rPr altLang="en-US" b="1" lang="ru-RU"/>
              <a:t>а</a:t>
            </a:r>
            <a:r>
              <a:rPr altLang="en-US" b="1" lang="ru-RU"/>
              <a:t>н</a:t>
            </a:r>
            <a:r>
              <a:rPr altLang="en-US" b="1" lang="ru-RU"/>
              <a:t>и</a:t>
            </a:r>
            <a:r>
              <a:rPr altLang="en-US" b="1" lang="ru-RU"/>
              <a:t>я</a:t>
            </a:r>
            <a:r>
              <a:rPr altLang="en-US" b="1" lang="en-US"/>
              <a:t> </a:t>
            </a:r>
            <a:r>
              <a:rPr altLang="en-US" b="1" lang="ru-RU"/>
              <a:t>в</a:t>
            </a:r>
            <a:r>
              <a:rPr altLang="en-US" b="1" lang="en-US"/>
              <a:t> </a:t>
            </a:r>
            <a:r>
              <a:rPr altLang="en-US" b="1" lang="ru-RU"/>
              <a:t>н</a:t>
            </a:r>
            <a:r>
              <a:rPr altLang="en-US" b="1" lang="ru-RU"/>
              <a:t>а</a:t>
            </a:r>
            <a:r>
              <a:rPr altLang="en-US" b="1" lang="ru-RU"/>
              <a:t>ч</a:t>
            </a:r>
            <a:r>
              <a:rPr altLang="en-US" b="1" lang="ru-RU"/>
              <a:t>а</a:t>
            </a:r>
            <a:r>
              <a:rPr altLang="en-US" b="1" lang="ru-RU"/>
              <a:t>л</a:t>
            </a:r>
            <a:r>
              <a:rPr altLang="en-US" b="1" lang="ru-RU"/>
              <a:t>ь</a:t>
            </a:r>
            <a:r>
              <a:rPr altLang="en-US" b="1" lang="ru-RU"/>
              <a:t>н</a:t>
            </a:r>
            <a:r>
              <a:rPr altLang="en-US" b="1" lang="ru-RU"/>
              <a:t>о</a:t>
            </a:r>
            <a:r>
              <a:rPr altLang="en-US" b="1" lang="ru-RU"/>
              <a:t>й</a:t>
            </a:r>
            <a:r>
              <a:rPr altLang="en-US" b="1" lang="en-US"/>
              <a:t> </a:t>
            </a:r>
            <a:r>
              <a:rPr altLang="en-US" b="1" lang="ru-RU"/>
              <a:t>ш</a:t>
            </a:r>
            <a:r>
              <a:rPr altLang="en-US" b="1" lang="ru-RU"/>
              <a:t>к</a:t>
            </a:r>
            <a:r>
              <a:rPr altLang="en-US" b="1" lang="ru-RU"/>
              <a:t>о</a:t>
            </a:r>
            <a:r>
              <a:rPr altLang="en-US" b="1" lang="ru-RU"/>
              <a:t>л</a:t>
            </a:r>
            <a:r>
              <a:rPr altLang="en-US" b="1" lang="ru-RU"/>
              <a:t>е</a:t>
            </a:r>
            <a:r>
              <a:rPr altLang="en-US" b="1" lang="en-US"/>
              <a:t>.</a:t>
            </a:r>
            <a:r>
              <a:rPr altLang="en-US" b="1" lang="en-US"/>
              <a:t> </a:t>
            </a:r>
            <a:endParaRPr altLang="en-US" lang="zh-CN"/>
          </a:p>
          <a:p>
            <a:pPr eaLnBrk="1" hangingPunct="1" lvl="0">
              <a:buFontTx/>
              <a:buNone/>
            </a:pPr>
            <a:endParaRPr altLang="ru-RU" lang="ru-RU"/>
          </a:p>
          <a:p>
            <a:pPr eaLnBrk="1" hangingPunct="1" lvl="0">
              <a:buFontTx/>
              <a:buNone/>
            </a:pPr>
            <a:endParaRPr altLang="ru-RU" lang="ru-RU"/>
          </a:p>
          <a:p>
            <a:pPr eaLnBrk="1" hangingPunct="1" lvl="0">
              <a:buFontTx/>
              <a:buNone/>
            </a:pPr>
            <a:endParaRPr altLang="ru-RU" lang="ru-RU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2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03" name="Rectangle 2"/>
          <p:cNvSpPr/>
          <p:nvPr>
            <p:ph type="title" sz="full" idx="0"/>
          </p:nvPr>
        </p:nvSpPr>
        <p:spPr>
          <a:xfrm rot="0">
            <a:off x="1476375" y="274637"/>
            <a:ext cx="6119812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eaLnBrk="1" hangingPunct="1" lvl="0"/>
            <a:r>
              <a:rPr altLang="ru-RU" b="1" lang="ru-RU">
                <a:solidFill>
                  <a:srgbClr val="003300"/>
                </a:solidFill>
              </a:rPr>
              <a:t>Итоги окончания учебного года.</a:t>
            </a:r>
          </a:p>
        </p:txBody>
      </p:sp>
      <p:sp>
        <p:nvSpPr>
          <p:cNvPr id="1048604" name="Rectangle 3"/>
          <p:cNvSpPr/>
          <p:nvPr>
            <p:ph type="body" sz="full" idx="1"/>
          </p:nvPr>
        </p:nvSpPr>
        <p:spPr>
          <a:xfrm rot="0">
            <a:off x="457200" y="1600200"/>
            <a:ext cx="8229600" cy="4997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vl="0">
              <a:buFontTx/>
              <a:buNone/>
            </a:pPr>
            <a:r>
              <a:rPr altLang="ru-RU" b="1" sz="2800" lang="ru-RU"/>
              <a:t>В 20</a:t>
            </a:r>
            <a:r>
              <a:rPr altLang="ru-RU" b="1" sz="2800" lang="en-US"/>
              <a:t>2</a:t>
            </a:r>
            <a:r>
              <a:rPr altLang="ru-RU" b="1" sz="2800" lang="en-US"/>
              <a:t>3</a:t>
            </a:r>
            <a:r>
              <a:rPr altLang="ru-RU" b="1" sz="2800" lang="en-US"/>
              <a:t> </a:t>
            </a:r>
            <a:r>
              <a:rPr altLang="ru-RU" b="1" sz="2800" lang="en-US"/>
              <a:t>-</a:t>
            </a:r>
            <a:r>
              <a:rPr altLang="ru-RU" b="1" sz="2800" lang="en-US"/>
              <a:t> </a:t>
            </a:r>
            <a:r>
              <a:rPr altLang="ru-RU" b="1" sz="2800" lang="en-US"/>
              <a:t>2</a:t>
            </a:r>
            <a:r>
              <a:rPr altLang="ru-RU" b="1" sz="2800" lang="en-US"/>
              <a:t>0</a:t>
            </a:r>
            <a:r>
              <a:rPr altLang="ru-RU" b="1" sz="2800" lang="en-US"/>
              <a:t>2</a:t>
            </a:r>
            <a:r>
              <a:rPr altLang="ru-RU" b="1" sz="2800" lang="en-US"/>
              <a:t>4</a:t>
            </a:r>
            <a:r>
              <a:rPr altLang="ru-RU" b="1" sz="2800" lang="en-US"/>
              <a:t> </a:t>
            </a:r>
            <a:r>
              <a:rPr altLang="en-US" b="1" sz="2800" lang="ru-RU"/>
              <a:t>у</a:t>
            </a:r>
            <a:r>
              <a:rPr altLang="ru-RU" b="1" sz="2800" lang="ru-RU"/>
              <a:t>чебном году</a:t>
            </a:r>
            <a:r>
              <a:rPr altLang="ru-RU" b="1" sz="2800" lang="en-US"/>
              <a:t> </a:t>
            </a:r>
            <a:r>
              <a:rPr altLang="en-US" b="1" sz="2800" lang="ru-RU"/>
              <a:t>в</a:t>
            </a:r>
            <a:r>
              <a:rPr altLang="en-US" b="1" sz="2800" lang="ru-RU"/>
              <a:t>с</a:t>
            </a:r>
            <a:r>
              <a:rPr altLang="ru-RU" b="1" sz="2800" lang="ru-RU"/>
              <a:t>его в начальной школе</a:t>
            </a:r>
            <a:r>
              <a:rPr altLang="ru-RU" b="1" sz="2800" lang="en-US"/>
              <a:t> </a:t>
            </a:r>
            <a:r>
              <a:rPr altLang="ru-RU" b="1" sz="2800" lang="en-US"/>
              <a:t>5</a:t>
            </a:r>
            <a:r>
              <a:rPr altLang="ru-RU" b="1" sz="2800" lang="en-US"/>
              <a:t> </a:t>
            </a:r>
            <a:r>
              <a:rPr altLang="ru-RU" b="1" sz="2800" lang="ru-RU"/>
              <a:t>классов</a:t>
            </a:r>
            <a:r>
              <a:rPr altLang="ru-RU" b="1" sz="2800" lang="en-US"/>
              <a:t> </a:t>
            </a:r>
            <a:r>
              <a:rPr altLang="ru-RU" b="1" sz="2800" lang="en-US"/>
              <a:t>1</a:t>
            </a:r>
            <a:r>
              <a:rPr altLang="ru-RU" b="1" sz="2800" lang="en-US"/>
              <a:t> </a:t>
            </a:r>
            <a:r>
              <a:rPr altLang="en-US" b="1" sz="2800" lang="ru-RU"/>
              <a:t>б</a:t>
            </a:r>
            <a:r>
              <a:rPr altLang="en-US" b="1" sz="2800" lang="en-US"/>
              <a:t>,</a:t>
            </a:r>
            <a:r>
              <a:rPr altLang="en-US" b="1" sz="2800" lang="en-US"/>
              <a:t> </a:t>
            </a:r>
            <a:r>
              <a:rPr altLang="en-US" b="1" sz="2800" lang="en-US"/>
              <a:t>1</a:t>
            </a:r>
            <a:r>
              <a:rPr altLang="en-US" b="1" sz="2800" lang="en-US"/>
              <a:t> </a:t>
            </a:r>
            <a:r>
              <a:rPr altLang="en-US" b="1" sz="2800" lang="ru-RU"/>
              <a:t>а</a:t>
            </a:r>
            <a:r>
              <a:rPr altLang="en-US" b="1" sz="2800" lang="en-US"/>
              <a:t>,</a:t>
            </a:r>
            <a:r>
              <a:rPr altLang="en-US" b="1" sz="2800" lang="en-US"/>
              <a:t> </a:t>
            </a:r>
            <a:r>
              <a:rPr altLang="en-US" b="1" sz="2800" lang="en-US"/>
              <a:t>2</a:t>
            </a:r>
            <a:r>
              <a:rPr altLang="en-US" b="1" sz="2800" lang="en-US"/>
              <a:t>,</a:t>
            </a:r>
            <a:r>
              <a:rPr altLang="en-US" b="1" sz="2800" lang="en-US"/>
              <a:t> </a:t>
            </a:r>
            <a:r>
              <a:rPr altLang="en-US" b="1" sz="2800" lang="en-US"/>
              <a:t>3</a:t>
            </a:r>
            <a:r>
              <a:rPr altLang="en-US" b="1" sz="2800" lang="en-US"/>
              <a:t>,</a:t>
            </a:r>
            <a:r>
              <a:rPr altLang="en-US" b="1" sz="2800" lang="en-US"/>
              <a:t> </a:t>
            </a:r>
            <a:r>
              <a:rPr altLang="en-US" b="1" sz="2800" lang="en-US"/>
              <a:t>4</a:t>
            </a:r>
            <a:r>
              <a:rPr altLang="ru-RU" b="1" sz="2800" lang="ru-RU"/>
              <a:t>, в которых обуча</a:t>
            </a:r>
            <a:r>
              <a:rPr altLang="en-US" b="1" sz="2800" lang="ru-RU"/>
              <a:t>е</a:t>
            </a:r>
            <a:r>
              <a:rPr altLang="en-US" b="1" sz="2800" lang="ru-RU"/>
              <a:t>т</a:t>
            </a:r>
            <a:r>
              <a:rPr altLang="en-US" b="1" sz="2800" lang="ru-RU"/>
              <a:t>с</a:t>
            </a:r>
            <a:r>
              <a:rPr altLang="en-US" b="1" sz="2800" lang="ru-RU"/>
              <a:t>я</a:t>
            </a:r>
            <a:r>
              <a:rPr altLang="en-US" b="1" sz="2800" lang="en-US"/>
              <a:t> </a:t>
            </a:r>
            <a:r>
              <a:rPr altLang="en-US" b="1" sz="2800" lang="en-US"/>
              <a:t>6</a:t>
            </a:r>
            <a:r>
              <a:rPr altLang="en-US" b="1" sz="2800" lang="en-US"/>
              <a:t>8</a:t>
            </a:r>
            <a:r>
              <a:rPr altLang="en-US" b="1" sz="2800" lang="en-US"/>
              <a:t> </a:t>
            </a:r>
            <a:r>
              <a:rPr altLang="ru-RU" b="1" sz="2800" lang="ru-RU"/>
              <a:t>учащихся. Учащиеся 1-х классов(</a:t>
            </a:r>
            <a:r>
              <a:rPr altLang="ru-RU" b="1" sz="2800" lang="en-US"/>
              <a:t> </a:t>
            </a:r>
            <a:r>
              <a:rPr altLang="ru-RU" b="1" sz="2800" lang="en-US"/>
              <a:t>1</a:t>
            </a:r>
            <a:r>
              <a:rPr altLang="ru-RU" b="1" sz="2800" lang="en-US"/>
              <a:t>7</a:t>
            </a:r>
            <a:r>
              <a:rPr altLang="ru-RU" b="1" sz="2800" lang="en-US"/>
              <a:t> </a:t>
            </a:r>
            <a:r>
              <a:rPr altLang="en-US" b="1" sz="2800" lang="ru-RU"/>
              <a:t>ч</a:t>
            </a:r>
            <a:r>
              <a:rPr altLang="ru-RU" b="1" sz="2800" lang="ru-RU"/>
              <a:t>еловек) не аттестовывались. Качество обучения составляет – %, успеваемость – 99,5%. Отличников – человек, на «4» и « 5» -</a:t>
            </a:r>
            <a:r>
              <a:rPr altLang="ru-RU" b="1" sz="2800" lang="en-US"/>
              <a:t> </a:t>
            </a:r>
            <a:r>
              <a:rPr altLang="ru-RU" b="1" sz="2800" lang="ru-RU"/>
              <a:t>учащихся,с одной тройкой- учащихся. </a:t>
            </a:r>
            <a:endParaRPr altLang="en-US" lang="zh-CN"/>
          </a:p>
          <a:p>
            <a:pPr eaLnBrk="1" hangingPunct="1" lvl="0">
              <a:buFontTx/>
              <a:buNone/>
            </a:pPr>
            <a:endParaRPr altLang="ru-RU" lang="ru-RU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r>
              <a:rPr altLang="ru-RU" lang="ru-RU"/>
              <a:t>Количественный состав учащихся начальной школы.</a:t>
            </a:r>
          </a:p>
        </p:txBody>
      </p:sp>
      <p:sp>
        <p:nvSpPr>
          <p:cNvPr id="1048609" name="Содержимое 2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buFontTx/>
              <a:buNone/>
            </a:pPr>
            <a:r>
              <a:rPr altLang="ru-RU" lang="ru-RU"/>
              <a:t>                           </a:t>
            </a:r>
          </a:p>
        </p:txBody>
      </p:sp>
      <p:sp>
        <p:nvSpPr>
          <p:cNvPr id="1048610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11" name="Содержимое 2"/>
          <p:cNvSpPr txBox="1"/>
          <p:nvPr/>
        </p:nvSpPr>
        <p:spPr>
          <a:xfrm rot="0">
            <a:off x="395287" y="1557337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indent="-342900" lvl="0" marL="342900">
              <a:spcBef>
                <a:spcPct val="20000"/>
              </a:spcBef>
            </a:pPr>
            <a:r>
              <a:rPr altLang="en-US" sz="3200" lang="ru-RU"/>
              <a:t>                           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755650" y="1484312"/>
          <a:ext cx="7488237" cy="4751387"/>
        </p:xfrm>
        <a:graphic>
          <a:graphicData uri="http://schemas.openxmlformats.org/drawingml/2006/table">
            <a:tbl>
              <a:tblPr/>
              <a:tblGrid>
                <a:gridCol w="2495549"/>
                <a:gridCol w="2497137"/>
                <a:gridCol w="2495549"/>
              </a:tblGrid>
              <a:tr h="1039812"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Количество классов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Количество учащихся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039812"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1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lang="en-US"/>
                        <a:t>5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</a:p>
                    <a:p>
                      <a:pPr algn="l" eaLnBrk="1" hangingPunct="1" lvl="0"/>
                      <a:r>
                        <a:rPr altLang="en-US" lang="en-US"/>
                        <a:t>4</a:t>
                      </a:r>
                      <a:r>
                        <a:rPr altLang="en-US" lang="en-US"/>
                        <a:t>3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90587"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lang="en-US"/>
                        <a:t>5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lang="en-US"/>
                        <a:t>5</a:t>
                      </a:r>
                      <a:r>
                        <a:rPr lang="en-US"/>
                        <a:t>8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90587"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4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5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lang="en-US"/>
                        <a:t>6</a:t>
                      </a:r>
                      <a:r>
                        <a:rPr lang="en-US"/>
                        <a:t>8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90587">
                <a:tc>
                  <a:txBody>
                    <a:bodyPr/>
                    <a:p>
                      <a:pPr algn="l" eaLnBrk="1" hangingPunct="1" lvl="0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Дата 1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179387" y="1341437"/>
          <a:ext cx="8640762" cy="5043487"/>
        </p:xfrm>
        <a:graphic>
          <a:graphicData uri="http://schemas.openxmlformats.org/drawingml/2006/table">
            <a:tbl>
              <a:tblPr/>
              <a:tblGrid>
                <a:gridCol w="1728787"/>
                <a:gridCol w="1727199"/>
                <a:gridCol w="1728787"/>
                <a:gridCol w="1727199"/>
                <a:gridCol w="1728787"/>
              </a:tblGrid>
              <a:tr h="1982787"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% успеваемости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отличники</a:t>
                      </a:r>
                    </a:p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количество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Х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о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р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о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ш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и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с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т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ы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У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с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п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е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в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а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ю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щ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и</a:t>
                      </a:r>
                      <a:r>
                        <a:rPr altLang="en-US" b="1" sz="2000" lang="ru-RU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е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765174"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1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lang="en-US"/>
                        <a:t>1</a:t>
                      </a:r>
                      <a:r>
                        <a:rPr altLang="en-US" lang="en-US"/>
                        <a:t>4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lang="en-US"/>
                        <a:t>1</a:t>
                      </a:r>
                      <a:r>
                        <a:rPr altLang="en-US" lang="en-US"/>
                        <a:t>3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lang="en-US"/>
                        <a:t>7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765174"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lang="en-US"/>
                        <a:t>1</a:t>
                      </a:r>
                      <a:r>
                        <a:rPr lang="en-US"/>
                        <a:t>5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lang="en-US"/>
                        <a:t>1</a:t>
                      </a:r>
                      <a:r>
                        <a:rPr lang="en-US"/>
                        <a:t>5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lang="en-US"/>
                        <a:t>1</a:t>
                      </a:r>
                      <a:r>
                        <a:rPr altLang="en-US" lang="en-US"/>
                        <a:t>4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765174"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4</a:t>
                      </a:r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lang="en-US"/>
                        <a:t>1</a:t>
                      </a:r>
                      <a:r>
                        <a:rPr lang="en-US"/>
                        <a:t>3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lang="en-US"/>
                        <a:t>1</a:t>
                      </a:r>
                      <a:r>
                        <a:rPr lang="en-US"/>
                        <a:t>7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lang="en-US"/>
                        <a:t>1</a:t>
                      </a:r>
                      <a:r>
                        <a:rPr lang="en-US"/>
                        <a:t>5</a:t>
                      </a:r>
                      <a:endParaRPr altLang="en-US" lang="zh-CN"/>
                    </a:p>
                  </a:txBody>
                  <a:tcPr marL="68580" marR="6858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19" name="Rectangle 1"/>
          <p:cNvSpPr/>
          <p:nvPr/>
        </p:nvSpPr>
        <p:spPr>
          <a:xfrm rot="0">
            <a:off x="0" y="49530"/>
            <a:ext cx="182880" cy="35814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indent="0" lvl="0" marL="0">
              <a:spcBef>
                <a:spcPct val="0"/>
              </a:spcBef>
              <a:buFontTx/>
              <a:buNone/>
            </a:pPr>
            <a:endParaRPr altLang="ru-RU" sz="1800" lang="ru-RU">
              <a:ea typeface="Arial" pitchFamily="0" charset="0"/>
            </a:endParaRPr>
          </a:p>
        </p:txBody>
      </p:sp>
      <p:sp>
        <p:nvSpPr>
          <p:cNvPr id="1048620" name="Rectangle 2"/>
          <p:cNvSpPr/>
          <p:nvPr/>
        </p:nvSpPr>
        <p:spPr>
          <a:xfrm rot="0">
            <a:off x="395287" y="187642"/>
            <a:ext cx="7705725" cy="701040"/>
          </a:xfrm>
          <a:prstGeom prst="rect"/>
          <a:noFill/>
          <a:ln>
            <a:noFill/>
          </a:ln>
        </p:spPr>
        <p:txBody>
          <a:bodyPr anchor="ctr" bIns="45720" lIns="91440" rIns="91440" tIns="45720" vert="horz">
            <a:spAutoFit/>
          </a:bodyPr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indent="0" lvl="0" marL="0">
              <a:spcBef>
                <a:spcPct val="0"/>
              </a:spcBef>
              <a:buFontTx/>
              <a:buNone/>
            </a:pPr>
            <a:r>
              <a:rPr altLang="ru-RU" b="1" sz="2000" i="1" lang="ru-RU">
                <a:ea typeface="Times New Roman" pitchFamily="18" charset="0"/>
              </a:rPr>
              <a:t>ДИНАМИКА УСВОЕНИЯ </a:t>
            </a:r>
            <a:r>
              <a:rPr altLang="ru-RU" b="1" sz="2000" i="1" lang="ru-RU">
                <a:ea typeface="Times New Roman" pitchFamily="18" charset="0"/>
              </a:rPr>
              <a:t>ПРОГРАММ УЧАЩИМИСЯ НАЧАЛЬНОЙ ШКОЛЫ</a:t>
            </a:r>
            <a:r>
              <a:rPr altLang="ru-RU" b="1" sz="2000" i="1" lang="en-US">
                <a:ea typeface="Times New Roman" pitchFamily="18" charset="0"/>
              </a:rPr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Заголовок 2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r>
              <a:rPr altLang="ru-RU" lang="ru-RU"/>
              <a:t>Техника чтения.</a:t>
            </a:r>
          </a:p>
        </p:txBody>
      </p:sp>
      <p:sp>
        <p:nvSpPr>
          <p:cNvPr id="1048622" name="Содержимое 3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r>
              <a:rPr altLang="ru-RU" lang="ru-RU"/>
              <a:t>Результаты проверки техники чтения в 1-4 классах позволяют сделать вывод, что большинство учащихся читают в соответствии с нормой и выше.</a:t>
            </a:r>
          </a:p>
          <a:p>
            <a:r>
              <a:rPr altLang="ru-RU" lang="ru-RU"/>
              <a:t>Однако, учителям начальной школы следует продолжить работу по развитию речи учащихся.</a:t>
            </a:r>
          </a:p>
        </p:txBody>
      </p:sp>
      <p:sp>
        <p:nvSpPr>
          <p:cNvPr id="1048623" name="Дата 1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Заголовок 1"/>
          <p:cNvSpPr/>
          <p:nvPr>
            <p:ph type="title" sz="full" idx="0"/>
          </p:nvPr>
        </p:nvSpPr>
        <p:spPr>
          <a:xfrm rot="0">
            <a:off x="457200" y="0"/>
            <a:ext cx="7499350" cy="126841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r>
              <a:rPr altLang="ru-RU" lang="ru-RU"/>
              <a:t>Соотношение темпа чтения учащихся</a:t>
            </a:r>
          </a:p>
        </p:txBody>
      </p:sp>
      <p:sp>
        <p:nvSpPr>
          <p:cNvPr id="1048625" name="Содержимое 2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endParaRPr altLang="ru-RU" lang="ru-RU"/>
          </a:p>
        </p:txBody>
      </p:sp>
      <p:sp>
        <p:nvSpPr>
          <p:cNvPr id="1048626" name="Дата 3"/>
          <p:cNvSpPr txBox="1"/>
          <p:nvPr/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400" lang="ru-RU"/>
              <a:pPr eaLnBrk="1" hangingPunct="1" lvl="0"/>
              <a:t>3.29.2024</a:t>
            </a:fld>
            <a:endParaRPr altLang="en-US" sz="1400" lang="ru-RU"/>
          </a:p>
        </p:txBody>
      </p:sp>
      <p:sp>
        <p:nvSpPr>
          <p:cNvPr id="1048627" name="Rectangle 2"/>
          <p:cNvSpPr/>
          <p:nvPr/>
        </p:nvSpPr>
        <p:spPr>
          <a:xfrm rot="0">
            <a:off x="0" y="-179070"/>
            <a:ext cx="182880" cy="35814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indent="0" lvl="0" marL="0">
              <a:spcBef>
                <a:spcPct val="0"/>
              </a:spcBef>
              <a:buFontTx/>
              <a:buNone/>
            </a:pPr>
            <a:endParaRPr altLang="ru-RU" sz="1800" lang="ru-RU">
              <a:ea typeface="Arial" pitchFamily="0" charset="0"/>
            </a:endParaRPr>
          </a:p>
        </p:txBody>
      </p:sp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468312" y="1412875"/>
          <a:ext cx="828040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1" spid="" imgH="4895850" imgW="8280400" showAsIcon="0" progId="Excel.Chart.8">
                  <p:embed followColorScheme="full"/>
                  <p:pic>
                    <p:nvPicPr>
                      <p:cNvPr id="2097154" name="Диаграмма 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-50"/>
                      <a:stretch>
                        <a:fillRect/>
                      </a:stretch>
                    </p:blipFill>
                    <p:spPr>
                      <a:xfrm rot="0">
                        <a:off x="468312" y="1412875"/>
                        <a:ext cx="8280400" cy="48958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Диаграмма" r:id="rId1" spid="" imgH="4895850" imgW="8280400" showAsIcon="0" progId="Excel.Chart.8">
                  <p:embed followColorScheme="full"/>
                  <p:pic>
                    <p:nvPicPr>
                      <p:cNvPr id="2097155" name="Диаграмма 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-50"/>
                      <a:stretch>
                        <a:fillRect/>
                      </a:stretch>
                    </p:blipFill>
                    <p:spPr>
                      <a:xfrm rot="0">
                        <a:off x="468312" y="1412875"/>
                        <a:ext cx="8280400" cy="48958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28" name="Rectangle 3"/>
          <p:cNvSpPr/>
          <p:nvPr/>
        </p:nvSpPr>
        <p:spPr>
          <a:xfrm rot="0">
            <a:off x="0" y="3621405"/>
            <a:ext cx="182880" cy="35814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indent="0" lvl="0" marL="0">
              <a:spcBef>
                <a:spcPct val="0"/>
              </a:spcBef>
              <a:buFontTx/>
              <a:buNone/>
            </a:pPr>
            <a:endParaRPr altLang="ru-RU" sz="1800" lang="ru-RU">
              <a:ea typeface="Arial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Анализ работы начальной школы за 2010-2011 учебный год</dc:title>
  <dc:creator>User</dc:creator>
  <cp:lastModifiedBy>Asus</cp:lastModifiedBy>
  <dcterms:created xsi:type="dcterms:W3CDTF">2011-08-28T22:32:59Z</dcterms:created>
  <dcterms:modified xsi:type="dcterms:W3CDTF">2024-03-29T03:15:42Z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c0f2cde6bf844edb82edf7d29762b390</vt:lpwstr>
  </property>
</Properties>
</file>